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8" r:id="rId10"/>
    <p:sldId id="269" r:id="rId11"/>
    <p:sldId id="271" r:id="rId12"/>
    <p:sldId id="273" r:id="rId13"/>
    <p:sldId id="274" r:id="rId14"/>
    <p:sldId id="275" r:id="rId15"/>
    <p:sldId id="276" r:id="rId16"/>
    <p:sldId id="280" r:id="rId17"/>
    <p:sldId id="278" r:id="rId18"/>
    <p:sldId id="281" r:id="rId19"/>
    <p:sldId id="282" r:id="rId20"/>
    <p:sldId id="303" r:id="rId21"/>
    <p:sldId id="288" r:id="rId22"/>
    <p:sldId id="289" r:id="rId23"/>
    <p:sldId id="287" r:id="rId24"/>
    <p:sldId id="290" r:id="rId25"/>
    <p:sldId id="291" r:id="rId26"/>
    <p:sldId id="292" r:id="rId27"/>
    <p:sldId id="293" r:id="rId28"/>
    <p:sldId id="294" r:id="rId29"/>
    <p:sldId id="295" r:id="rId30"/>
    <p:sldId id="304" r:id="rId31"/>
    <p:sldId id="296" r:id="rId32"/>
    <p:sldId id="297" r:id="rId33"/>
    <p:sldId id="298" r:id="rId34"/>
    <p:sldId id="299" r:id="rId35"/>
    <p:sldId id="305" r:id="rId36"/>
    <p:sldId id="300" r:id="rId37"/>
    <p:sldId id="301" r:id="rId38"/>
    <p:sldId id="306" r:id="rId39"/>
    <p:sldId id="322" r:id="rId40"/>
    <p:sldId id="323" r:id="rId41"/>
    <p:sldId id="325" r:id="rId42"/>
    <p:sldId id="324" r:id="rId43"/>
    <p:sldId id="302" r:id="rId44"/>
    <p:sldId id="279" r:id="rId45"/>
    <p:sldId id="284" r:id="rId46"/>
    <p:sldId id="307" r:id="rId47"/>
    <p:sldId id="326" r:id="rId48"/>
    <p:sldId id="308" r:id="rId49"/>
    <p:sldId id="309" r:id="rId50"/>
    <p:sldId id="327" r:id="rId51"/>
    <p:sldId id="366" r:id="rId52"/>
    <p:sldId id="368" r:id="rId53"/>
    <p:sldId id="328" r:id="rId54"/>
    <p:sldId id="329" r:id="rId55"/>
    <p:sldId id="330" r:id="rId56"/>
    <p:sldId id="331" r:id="rId57"/>
    <p:sldId id="332" r:id="rId58"/>
    <p:sldId id="310" r:id="rId59"/>
    <p:sldId id="367" r:id="rId60"/>
    <p:sldId id="333" r:id="rId61"/>
    <p:sldId id="334" r:id="rId62"/>
    <p:sldId id="369" r:id="rId63"/>
    <p:sldId id="335" r:id="rId64"/>
    <p:sldId id="336" r:id="rId65"/>
    <p:sldId id="337" r:id="rId66"/>
    <p:sldId id="338" r:id="rId67"/>
    <p:sldId id="370" r:id="rId68"/>
    <p:sldId id="339" r:id="rId69"/>
    <p:sldId id="340" r:id="rId70"/>
    <p:sldId id="341" r:id="rId71"/>
    <p:sldId id="342" r:id="rId72"/>
    <p:sldId id="343" r:id="rId73"/>
    <p:sldId id="344" r:id="rId74"/>
    <p:sldId id="345" r:id="rId75"/>
    <p:sldId id="346" r:id="rId76"/>
    <p:sldId id="347" r:id="rId77"/>
    <p:sldId id="348" r:id="rId78"/>
    <p:sldId id="349" r:id="rId79"/>
    <p:sldId id="350" r:id="rId80"/>
    <p:sldId id="351" r:id="rId81"/>
    <p:sldId id="352" r:id="rId82"/>
    <p:sldId id="353" r:id="rId83"/>
    <p:sldId id="354" r:id="rId84"/>
    <p:sldId id="355" r:id="rId85"/>
    <p:sldId id="356" r:id="rId86"/>
    <p:sldId id="357" r:id="rId87"/>
    <p:sldId id="358" r:id="rId88"/>
    <p:sldId id="359" r:id="rId89"/>
    <p:sldId id="360" r:id="rId90"/>
    <p:sldId id="361" r:id="rId91"/>
    <p:sldId id="362" r:id="rId92"/>
    <p:sldId id="363" r:id="rId93"/>
    <p:sldId id="364" r:id="rId94"/>
    <p:sldId id="365" r:id="rId9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32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34088" y="2875002"/>
            <a:ext cx="27238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第二章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5900ABA-7B9C-B24D-B632-A376246BFC41}"/>
              </a:ext>
            </a:extLst>
          </p:cNvPr>
          <p:cNvSpPr txBox="1"/>
          <p:nvPr/>
        </p:nvSpPr>
        <p:spPr>
          <a:xfrm>
            <a:off x="0" y="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字节序转换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F47449A-A431-C64C-B65B-F153BDF7C6B4}"/>
              </a:ext>
            </a:extLst>
          </p:cNvPr>
          <p:cNvSpPr txBox="1"/>
          <p:nvPr/>
        </p:nvSpPr>
        <p:spPr>
          <a:xfrm>
            <a:off x="749030" y="1930460"/>
            <a:ext cx="462658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htons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ntohs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htonl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ntohl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long);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F2725F-19DD-564B-9167-4CD6A8540B1C}"/>
              </a:ext>
            </a:extLst>
          </p:cNvPr>
          <p:cNvSpPr txBox="1"/>
          <p:nvPr/>
        </p:nvSpPr>
        <p:spPr>
          <a:xfrm>
            <a:off x="6669932" y="1930459"/>
            <a:ext cx="441499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h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表示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host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表示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network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结尾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分别表示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short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long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Linux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中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2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5357B14-3273-0A43-8892-2126EF76EFA0}"/>
              </a:ext>
            </a:extLst>
          </p:cNvPr>
          <p:cNvSpPr txBox="1"/>
          <p:nvPr/>
        </p:nvSpPr>
        <p:spPr>
          <a:xfrm>
            <a:off x="2159989" y="61555"/>
            <a:ext cx="18769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endian_conv.c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3676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E13507-B6EE-DE45-BE46-B72DE4D8930F}"/>
              </a:ext>
            </a:extLst>
          </p:cNvPr>
          <p:cNvSpPr txBox="1"/>
          <p:nvPr/>
        </p:nvSpPr>
        <p:spPr>
          <a:xfrm>
            <a:off x="0" y="0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如何判断电脑的字节序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26D033-55EA-4F43-B435-54AC1A7BF986}"/>
              </a:ext>
            </a:extLst>
          </p:cNvPr>
          <p:cNvSpPr txBox="1"/>
          <p:nvPr/>
        </p:nvSpPr>
        <p:spPr>
          <a:xfrm>
            <a:off x="1167319" y="1167319"/>
            <a:ext cx="447109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导入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&lt;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arpa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inet.h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&gt;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调用之前的函数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联合体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类型转换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指针地址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D05CD52-3522-7742-8F69-3166AACA2A08}"/>
              </a:ext>
            </a:extLst>
          </p:cNvPr>
          <p:cNvSpPr txBox="1"/>
          <p:nvPr/>
        </p:nvSpPr>
        <p:spPr>
          <a:xfrm>
            <a:off x="4056883" y="61555"/>
            <a:ext cx="10404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order.c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5993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B79C181-DF4F-6D4E-8873-644D81174943}"/>
              </a:ext>
            </a:extLst>
          </p:cNvPr>
          <p:cNvSpPr txBox="1"/>
          <p:nvPr/>
        </p:nvSpPr>
        <p:spPr>
          <a:xfrm>
            <a:off x="0" y="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地址转换函数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F006F1-7044-8548-BDD2-18190D2F7891}"/>
              </a:ext>
            </a:extLst>
          </p:cNvPr>
          <p:cNvSpPr txBox="1"/>
          <p:nvPr/>
        </p:nvSpPr>
        <p:spPr>
          <a:xfrm>
            <a:off x="1158806" y="447551"/>
            <a:ext cx="61624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typedef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__uint32_t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endParaRPr lang="en" altLang="zh-CN" sz="2000" b="0" dirty="0">
              <a:solidFill>
                <a:srgbClr val="267F99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1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inet_addr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C3DD89-F8B2-7E4C-8CB5-0280E1C60E65}"/>
              </a:ext>
            </a:extLst>
          </p:cNvPr>
          <p:cNvSpPr txBox="1"/>
          <p:nvPr/>
        </p:nvSpPr>
        <p:spPr>
          <a:xfrm>
            <a:off x="1575880" y="1322961"/>
            <a:ext cx="904625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1.2.3.4 </a:t>
            </a:r>
            <a:r>
              <a:rPr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---&gt;</a:t>
            </a:r>
            <a:r>
              <a:rPr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lang="en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0x4030201 </a:t>
            </a:r>
            <a:r>
              <a:rPr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将「点分十进制」转换为「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32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位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大端序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整数」，失败返回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INADDR_NONE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不仅自动转换为大端序，还会检测无效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998AC52-444E-CD4D-BB59-25B802F44633}"/>
              </a:ext>
            </a:extLst>
          </p:cNvPr>
          <p:cNvSpPr txBox="1"/>
          <p:nvPr/>
        </p:nvSpPr>
        <p:spPr>
          <a:xfrm>
            <a:off x="1158806" y="3185808"/>
            <a:ext cx="80046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1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inet_aton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3885D1A-3EFB-BD4C-9FB0-FF5520AC356D}"/>
              </a:ext>
            </a:extLst>
          </p:cNvPr>
          <p:cNvSpPr txBox="1"/>
          <p:nvPr/>
        </p:nvSpPr>
        <p:spPr>
          <a:xfrm>
            <a:off x="1760706" y="3832697"/>
            <a:ext cx="100292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使用频率更高，将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string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中的点分十进制转为大端序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32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位整数，存储在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in_addr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结构体指向的地址，成功返回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，失败返回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3CF8F6C-F98E-2F49-9DA5-6ECC7BE21AD2}"/>
              </a:ext>
            </a:extLst>
          </p:cNvPr>
          <p:cNvSpPr txBox="1"/>
          <p:nvPr/>
        </p:nvSpPr>
        <p:spPr>
          <a:xfrm>
            <a:off x="1158806" y="4981517"/>
            <a:ext cx="6162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1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inet_ntoa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C1DF887-4C9E-D349-B95A-158AE9246D4E}"/>
              </a:ext>
            </a:extLst>
          </p:cNvPr>
          <p:cNvSpPr txBox="1"/>
          <p:nvPr/>
        </p:nvSpPr>
        <p:spPr>
          <a:xfrm>
            <a:off x="1877438" y="5544765"/>
            <a:ext cx="103145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en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0x4030201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---&gt;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1.2.3.4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与前面两个函数相反，返回值为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char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*，说明在内部申请了地址并保存字符串，需要在外部用变量接收，否则如果再调用一次这个函数，可能会覆盖原来地址保存的字符串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45F8EA6-02B3-4C48-B52A-950E164F623D}"/>
              </a:ext>
            </a:extLst>
          </p:cNvPr>
          <p:cNvSpPr txBox="1"/>
          <p:nvPr/>
        </p:nvSpPr>
        <p:spPr>
          <a:xfrm>
            <a:off x="0" y="1468515"/>
            <a:ext cx="1575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inet_addr.c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EFE25AA-4A02-7D40-BF32-0782A19BE7F7}"/>
              </a:ext>
            </a:extLst>
          </p:cNvPr>
          <p:cNvSpPr txBox="1"/>
          <p:nvPr/>
        </p:nvSpPr>
        <p:spPr>
          <a:xfrm>
            <a:off x="-1" y="3832697"/>
            <a:ext cx="15758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inet_aton.c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DA37BDA-9C7B-884D-8F41-F2F330B2B414}"/>
              </a:ext>
            </a:extLst>
          </p:cNvPr>
          <p:cNvSpPr txBox="1"/>
          <p:nvPr/>
        </p:nvSpPr>
        <p:spPr>
          <a:xfrm>
            <a:off x="-1" y="5899504"/>
            <a:ext cx="14745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inet_ntoa.c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1500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1993FCF-1B22-4F46-9106-B00BC44940BA}"/>
              </a:ext>
            </a:extLst>
          </p:cNvPr>
          <p:cNvSpPr txBox="1"/>
          <p:nvPr/>
        </p:nvSpPr>
        <p:spPr>
          <a:xfrm>
            <a:off x="0" y="0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网络地址初始化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EFF9C12-798F-A04B-A980-AC8E5B4564A5}"/>
              </a:ext>
            </a:extLst>
          </p:cNvPr>
          <p:cNvSpPr txBox="1"/>
          <p:nvPr/>
        </p:nvSpPr>
        <p:spPr>
          <a:xfrm>
            <a:off x="834146" y="458076"/>
            <a:ext cx="6162472" cy="2953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serv_ip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"211.217.168.13"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"9190"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memset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serv_ip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atoi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40E1264-1CF2-4646-B245-6EFE0430DFC7}"/>
              </a:ext>
            </a:extLst>
          </p:cNvPr>
          <p:cNvSpPr txBox="1"/>
          <p:nvPr/>
        </p:nvSpPr>
        <p:spPr>
          <a:xfrm>
            <a:off x="6996618" y="1720385"/>
            <a:ext cx="2576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设置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addr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默认全为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125BF74-1B87-E24A-A509-414A4D16E5B7}"/>
              </a:ext>
            </a:extLst>
          </p:cNvPr>
          <p:cNvSpPr txBox="1"/>
          <p:nvPr/>
        </p:nvSpPr>
        <p:spPr>
          <a:xfrm>
            <a:off x="6996618" y="2616371"/>
            <a:ext cx="2603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IPv4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port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转换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96A28B-8EFD-EB4D-ABA5-4B3151C6E6A7}"/>
              </a:ext>
            </a:extLst>
          </p:cNvPr>
          <p:cNvSpPr txBox="1"/>
          <p:nvPr/>
        </p:nvSpPr>
        <p:spPr>
          <a:xfrm>
            <a:off x="85116" y="3599319"/>
            <a:ext cx="9791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每次创建服务器端套接字都需要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INADDR_ANY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可以自动获取服务器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B3E8971-5B4A-EE47-ABE2-DB5AF7246105}"/>
              </a:ext>
            </a:extLst>
          </p:cNvPr>
          <p:cNvSpPr txBox="1"/>
          <p:nvPr/>
        </p:nvSpPr>
        <p:spPr>
          <a:xfrm>
            <a:off x="834146" y="3993967"/>
            <a:ext cx="8766070" cy="2537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"9190"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memset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1" dirty="0">
                <a:solidFill>
                  <a:srgbClr val="001080"/>
                </a:solidFill>
                <a:latin typeface="Menlo" panose="020B0609030804020204" pitchFamily="49" charset="0"/>
              </a:rPr>
              <a:t>IN</a:t>
            </a:r>
            <a:r>
              <a:rPr lang="en-US" altLang="zh-CN" b="1" dirty="0">
                <a:solidFill>
                  <a:srgbClr val="001080"/>
                </a:solidFill>
                <a:latin typeface="Menlo" panose="020B0609030804020204" pitchFamily="49" charset="0"/>
              </a:rPr>
              <a:t>ADDR_ANY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atoi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4279982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8425D9C-6350-CF4C-820A-D2F50E8B7C67}"/>
              </a:ext>
            </a:extLst>
          </p:cNvPr>
          <p:cNvSpPr txBox="1"/>
          <p:nvPr/>
        </p:nvSpPr>
        <p:spPr>
          <a:xfrm>
            <a:off x="1045722" y="795594"/>
            <a:ext cx="8166371" cy="5446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"9190"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b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socket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PF_INET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SOCK_STREAM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b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memset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INADDR_ANY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atoi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b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b="1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bind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929526C-60CB-7249-86E0-352F796152F4}"/>
              </a:ext>
            </a:extLst>
          </p:cNvPr>
          <p:cNvSpPr txBox="1"/>
          <p:nvPr/>
        </p:nvSpPr>
        <p:spPr>
          <a:xfrm>
            <a:off x="0" y="0"/>
            <a:ext cx="4636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bind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向套接字分配网络地址</a:t>
            </a:r>
          </a:p>
        </p:txBody>
      </p:sp>
    </p:spTree>
    <p:extLst>
      <p:ext uri="{BB962C8B-B14F-4D97-AF65-F5344CB8AC3E}">
        <p14:creationId xmlns:p14="http://schemas.microsoft.com/office/powerpoint/2010/main" val="128213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556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第四章</a:t>
            </a:r>
          </a:p>
        </p:txBody>
      </p:sp>
    </p:spTree>
    <p:extLst>
      <p:ext uri="{BB962C8B-B14F-4D97-AF65-F5344CB8AC3E}">
        <p14:creationId xmlns:p14="http://schemas.microsoft.com/office/powerpoint/2010/main" val="1023385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9A932C2-E6DD-E049-B744-C27F4ABD9599}"/>
              </a:ext>
            </a:extLst>
          </p:cNvPr>
          <p:cNvSpPr txBox="1"/>
          <p:nvPr/>
        </p:nvSpPr>
        <p:spPr>
          <a:xfrm>
            <a:off x="0" y="0"/>
            <a:ext cx="5171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服务器端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客户端调用顺序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C225B95-1B2D-0547-A317-2ECAD96C60D1}"/>
              </a:ext>
            </a:extLst>
          </p:cNvPr>
          <p:cNvSpPr/>
          <p:nvPr/>
        </p:nvSpPr>
        <p:spPr>
          <a:xfrm>
            <a:off x="1536970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E0EBD5F-A054-0D45-A384-36958EB314B9}"/>
              </a:ext>
            </a:extLst>
          </p:cNvPr>
          <p:cNvSpPr/>
          <p:nvPr/>
        </p:nvSpPr>
        <p:spPr>
          <a:xfrm>
            <a:off x="1536970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bind(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690A58-CF9B-AB4E-ACD7-32F74EDA8186}"/>
              </a:ext>
            </a:extLst>
          </p:cNvPr>
          <p:cNvSpPr/>
          <p:nvPr/>
        </p:nvSpPr>
        <p:spPr>
          <a:xfrm>
            <a:off x="1536970" y="294802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listen(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2BA749B-D345-4B4B-9DC8-ADE3B8435174}"/>
              </a:ext>
            </a:extLst>
          </p:cNvPr>
          <p:cNvSpPr/>
          <p:nvPr/>
        </p:nvSpPr>
        <p:spPr>
          <a:xfrm>
            <a:off x="1536970" y="3925924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accept(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61FC5E9-F485-7547-B3D2-38C3F05BD6AE}"/>
              </a:ext>
            </a:extLst>
          </p:cNvPr>
          <p:cNvSpPr/>
          <p:nvPr/>
        </p:nvSpPr>
        <p:spPr>
          <a:xfrm>
            <a:off x="1332688" y="4903825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563368F-FB6A-D84C-A210-C3B08A1328EE}"/>
              </a:ext>
            </a:extLst>
          </p:cNvPr>
          <p:cNvSpPr/>
          <p:nvPr/>
        </p:nvSpPr>
        <p:spPr>
          <a:xfrm>
            <a:off x="1536970" y="5881728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1B3416E3-89DA-9D45-B7CE-D59DB8FE089E}"/>
              </a:ext>
            </a:extLst>
          </p:cNvPr>
          <p:cNvSpPr/>
          <p:nvPr/>
        </p:nvSpPr>
        <p:spPr>
          <a:xfrm>
            <a:off x="2159540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FAB3FF8E-B40E-9A45-A313-8C1F1CDA5293}"/>
              </a:ext>
            </a:extLst>
          </p:cNvPr>
          <p:cNvSpPr/>
          <p:nvPr/>
        </p:nvSpPr>
        <p:spPr>
          <a:xfrm>
            <a:off x="2140085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362A0970-602E-ED42-8327-036F1BF243D0}"/>
              </a:ext>
            </a:extLst>
          </p:cNvPr>
          <p:cNvSpPr/>
          <p:nvPr/>
        </p:nvSpPr>
        <p:spPr>
          <a:xfrm>
            <a:off x="2128735" y="5526393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2" name="下箭头 11">
            <a:extLst>
              <a:ext uri="{FF2B5EF4-FFF2-40B4-BE49-F238E27FC236}">
                <a16:creationId xmlns:a16="http://schemas.microsoft.com/office/drawing/2014/main" id="{E79478FB-D200-5746-B0B4-6921090FEEE4}"/>
              </a:ext>
            </a:extLst>
          </p:cNvPr>
          <p:cNvSpPr/>
          <p:nvPr/>
        </p:nvSpPr>
        <p:spPr>
          <a:xfrm>
            <a:off x="2131978" y="4548492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C1EC7F37-A42E-7045-8848-DD39D5D47517}"/>
              </a:ext>
            </a:extLst>
          </p:cNvPr>
          <p:cNvSpPr/>
          <p:nvPr/>
        </p:nvSpPr>
        <p:spPr>
          <a:xfrm>
            <a:off x="2131978" y="3569915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4242903-96F3-5642-9AF1-5E0C42622E98}"/>
              </a:ext>
            </a:extLst>
          </p:cNvPr>
          <p:cNvSpPr txBox="1"/>
          <p:nvPr/>
        </p:nvSpPr>
        <p:spPr>
          <a:xfrm>
            <a:off x="3451166" y="1128408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创建套接字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5D86212-B228-E44D-BCEA-FE047E8D2F23}"/>
              </a:ext>
            </a:extLst>
          </p:cNvPr>
          <p:cNvSpPr txBox="1"/>
          <p:nvPr/>
        </p:nvSpPr>
        <p:spPr>
          <a:xfrm>
            <a:off x="3451166" y="2078178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分配套接字地址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CF391A4-3FCC-794A-8855-DD52C804BD04}"/>
              </a:ext>
            </a:extLst>
          </p:cNvPr>
          <p:cNvSpPr txBox="1"/>
          <p:nvPr/>
        </p:nvSpPr>
        <p:spPr>
          <a:xfrm>
            <a:off x="3451166" y="3027948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等待连接请求状态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FF5EA1-9A0C-E245-89D6-0F26FBB99F03}"/>
              </a:ext>
            </a:extLst>
          </p:cNvPr>
          <p:cNvSpPr txBox="1"/>
          <p:nvPr/>
        </p:nvSpPr>
        <p:spPr>
          <a:xfrm>
            <a:off x="3451166" y="397771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允许连接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FA75209-6FC2-DC4D-9FFE-8E634043CF64}"/>
              </a:ext>
            </a:extLst>
          </p:cNvPr>
          <p:cNvSpPr txBox="1"/>
          <p:nvPr/>
        </p:nvSpPr>
        <p:spPr>
          <a:xfrm>
            <a:off x="3451166" y="492748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数据交换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2C04B7F-B8C9-9B44-84E9-25E23D81059B}"/>
              </a:ext>
            </a:extLst>
          </p:cNvPr>
          <p:cNvSpPr txBox="1"/>
          <p:nvPr/>
        </p:nvSpPr>
        <p:spPr>
          <a:xfrm>
            <a:off x="3451166" y="587726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断开连接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9E4E6F2-3AD8-394C-BEFA-19CCAE58BE88}"/>
              </a:ext>
            </a:extLst>
          </p:cNvPr>
          <p:cNvSpPr/>
          <p:nvPr/>
        </p:nvSpPr>
        <p:spPr>
          <a:xfrm>
            <a:off x="7512997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C171B71-9702-DF42-8BBC-F740DBF3EA71}"/>
              </a:ext>
            </a:extLst>
          </p:cNvPr>
          <p:cNvSpPr/>
          <p:nvPr/>
        </p:nvSpPr>
        <p:spPr>
          <a:xfrm>
            <a:off x="7512997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connect(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7A46C8A-7185-AB41-82D3-F6DA78A747AD}"/>
              </a:ext>
            </a:extLst>
          </p:cNvPr>
          <p:cNvSpPr/>
          <p:nvPr/>
        </p:nvSpPr>
        <p:spPr>
          <a:xfrm>
            <a:off x="7303457" y="2962500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123BD56-EE0F-8C46-A9A2-39C95F489804}"/>
              </a:ext>
            </a:extLst>
          </p:cNvPr>
          <p:cNvSpPr/>
          <p:nvPr/>
        </p:nvSpPr>
        <p:spPr>
          <a:xfrm>
            <a:off x="7507739" y="394040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6" name="下箭头 25">
            <a:extLst>
              <a:ext uri="{FF2B5EF4-FFF2-40B4-BE49-F238E27FC236}">
                <a16:creationId xmlns:a16="http://schemas.microsoft.com/office/drawing/2014/main" id="{62096313-BDEE-9B49-9EF7-AAE5A7AA70DA}"/>
              </a:ext>
            </a:extLst>
          </p:cNvPr>
          <p:cNvSpPr/>
          <p:nvPr/>
        </p:nvSpPr>
        <p:spPr>
          <a:xfrm>
            <a:off x="8135567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7" name="下箭头 26">
            <a:extLst>
              <a:ext uri="{FF2B5EF4-FFF2-40B4-BE49-F238E27FC236}">
                <a16:creationId xmlns:a16="http://schemas.microsoft.com/office/drawing/2014/main" id="{AAC89052-04A1-CF4B-9839-779659CA0E02}"/>
              </a:ext>
            </a:extLst>
          </p:cNvPr>
          <p:cNvSpPr/>
          <p:nvPr/>
        </p:nvSpPr>
        <p:spPr>
          <a:xfrm>
            <a:off x="8116112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8" name="下箭头 27">
            <a:extLst>
              <a:ext uri="{FF2B5EF4-FFF2-40B4-BE49-F238E27FC236}">
                <a16:creationId xmlns:a16="http://schemas.microsoft.com/office/drawing/2014/main" id="{1BC29876-60AD-134C-B6A9-6A1D971221EA}"/>
              </a:ext>
            </a:extLst>
          </p:cNvPr>
          <p:cNvSpPr/>
          <p:nvPr/>
        </p:nvSpPr>
        <p:spPr>
          <a:xfrm>
            <a:off x="8099504" y="3585068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B6919F1-8F92-304A-9EFD-9EB8211ADC86}"/>
              </a:ext>
            </a:extLst>
          </p:cNvPr>
          <p:cNvSpPr txBox="1"/>
          <p:nvPr/>
        </p:nvSpPr>
        <p:spPr>
          <a:xfrm>
            <a:off x="9427193" y="1128408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创建套接字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390498A-D8A8-F747-9058-4CEC7841E591}"/>
              </a:ext>
            </a:extLst>
          </p:cNvPr>
          <p:cNvSpPr txBox="1"/>
          <p:nvPr/>
        </p:nvSpPr>
        <p:spPr>
          <a:xfrm>
            <a:off x="9427193" y="207817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请求连接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E755EC3-AF3D-9942-9F27-D12ABFC39756}"/>
              </a:ext>
            </a:extLst>
          </p:cNvPr>
          <p:cNvSpPr txBox="1"/>
          <p:nvPr/>
        </p:nvSpPr>
        <p:spPr>
          <a:xfrm>
            <a:off x="9427193" y="302794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数据交换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C53479F-DD6C-DF43-A34C-6537A0E135CD}"/>
              </a:ext>
            </a:extLst>
          </p:cNvPr>
          <p:cNvSpPr txBox="1"/>
          <p:nvPr/>
        </p:nvSpPr>
        <p:spPr>
          <a:xfrm>
            <a:off x="9427193" y="397771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断开连接</a:t>
            </a:r>
          </a:p>
        </p:txBody>
      </p:sp>
    </p:spTree>
    <p:extLst>
      <p:ext uri="{BB962C8B-B14F-4D97-AF65-F5344CB8AC3E}">
        <p14:creationId xmlns:p14="http://schemas.microsoft.com/office/powerpoint/2010/main" val="3985379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C0257AC-7C8C-3541-9C76-E2B7E7C125A0}"/>
              </a:ext>
            </a:extLst>
          </p:cNvPr>
          <p:cNvSpPr txBox="1"/>
          <p:nvPr/>
        </p:nvSpPr>
        <p:spPr>
          <a:xfrm>
            <a:off x="0" y="0"/>
            <a:ext cx="4014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服务器端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listen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&amp;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92D3ED5-244B-3F43-98C5-28A7DC1C7CBA}"/>
              </a:ext>
            </a:extLst>
          </p:cNvPr>
          <p:cNvSpPr txBox="1"/>
          <p:nvPr/>
        </p:nvSpPr>
        <p:spPr>
          <a:xfrm>
            <a:off x="262647" y="68603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listen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backlog)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1F042B8-3644-BF41-910B-9DB8177178F9}"/>
              </a:ext>
            </a:extLst>
          </p:cNvPr>
          <p:cNvSpPr txBox="1"/>
          <p:nvPr/>
        </p:nvSpPr>
        <p:spPr>
          <a:xfrm>
            <a:off x="525294" y="1218190"/>
            <a:ext cx="112354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服务器端套接字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只有服务器端调用了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listen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函数，客户端才能进入可发出连接请求的状态，即调用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backlog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是连接请求队列长度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服务器端处于等于连接请求状态：客户端请求连接时，受理连接前一直使请求处于等待状态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A1F9560-33F4-D949-81B9-723E0B149A76}"/>
              </a:ext>
            </a:extLst>
          </p:cNvPr>
          <p:cNvSpPr txBox="1"/>
          <p:nvPr/>
        </p:nvSpPr>
        <p:spPr>
          <a:xfrm>
            <a:off x="262647" y="3733669"/>
            <a:ext cx="9708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accept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addrlen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11F4FEE-4094-7F4B-ADC1-2F72C4988223}"/>
              </a:ext>
            </a:extLst>
          </p:cNvPr>
          <p:cNvSpPr txBox="1"/>
          <p:nvPr/>
        </p:nvSpPr>
        <p:spPr>
          <a:xfrm>
            <a:off x="525294" y="4371711"/>
            <a:ext cx="752641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服务器端套接字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addr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保存客户端地址信息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用于受理连接请求等待队列中待处理的客户端连接请求</a:t>
            </a:r>
          </a:p>
        </p:txBody>
      </p:sp>
    </p:spTree>
    <p:extLst>
      <p:ext uri="{BB962C8B-B14F-4D97-AF65-F5344CB8AC3E}">
        <p14:creationId xmlns:p14="http://schemas.microsoft.com/office/powerpoint/2010/main" val="3843524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E300112-C380-DA43-AC03-F9BE087CFFA4}"/>
              </a:ext>
            </a:extLst>
          </p:cNvPr>
          <p:cNvSpPr txBox="1"/>
          <p:nvPr/>
        </p:nvSpPr>
        <p:spPr>
          <a:xfrm>
            <a:off x="0" y="0"/>
            <a:ext cx="2600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客户端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connect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5FD8A98-31CD-824D-91A1-9AB2AAC1B700}"/>
              </a:ext>
            </a:extLst>
          </p:cNvPr>
          <p:cNvSpPr txBox="1"/>
          <p:nvPr/>
        </p:nvSpPr>
        <p:spPr>
          <a:xfrm>
            <a:off x="1144553" y="1703136"/>
            <a:ext cx="1061531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服务器端在调用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listen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函数后，客户端就可以使用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connect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函数请求连接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socke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客户端套接字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后，出现两种情况会返回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服务器端接受连接请求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——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并不是服务器端调用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accept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函数，而是服务器端把连接请求信息记录到等待队列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发生断网等异常情况而中断连接请求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客户端的套接字地址信息如何得到？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在调用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函数时，操作系统会自动分配客户端的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地址和端口号，无需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blind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函数分配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8AD02F-B61A-B947-8618-F5A2EC2B213C}"/>
              </a:ext>
            </a:extLst>
          </p:cNvPr>
          <p:cNvSpPr txBox="1"/>
          <p:nvPr/>
        </p:nvSpPr>
        <p:spPr>
          <a:xfrm>
            <a:off x="824418" y="928512"/>
            <a:ext cx="10449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connect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servaddr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addrlen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02571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090B1B9-9E42-7342-BD07-64E1F0B220EE}"/>
              </a:ext>
            </a:extLst>
          </p:cNvPr>
          <p:cNvSpPr txBox="1"/>
          <p:nvPr/>
        </p:nvSpPr>
        <p:spPr>
          <a:xfrm>
            <a:off x="710117" y="455130"/>
            <a:ext cx="95914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socket(int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domain,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type,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protocol);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b="1" dirty="0">
              <a:highlight>
                <a:srgbClr val="FFFF00"/>
              </a:highlight>
              <a:latin typeface="Optima" panose="02000503060000020004" pitchFamily="2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b="1" dirty="0">
              <a:latin typeface="Optima" panose="02000503060000020004" pitchFamily="2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b="1" dirty="0">
              <a:latin typeface="Optima" panose="02000503060000020004" pitchFamily="2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b="1" dirty="0">
                <a:latin typeface="Optima" panose="02000503060000020004" pitchFamily="2" charset="0"/>
              </a:rPr>
              <a:t>domain</a:t>
            </a:r>
            <a:r>
              <a:rPr kumimoji="1" lang="en-US" altLang="zh-CN" sz="2000" dirty="0">
                <a:latin typeface="Optima" panose="02000503060000020004" pitchFamily="2" charset="0"/>
              </a:rPr>
              <a:t>:</a:t>
            </a:r>
            <a:r>
              <a:rPr kumimoji="1" lang="zh-CN" altLang="en-US" sz="2000" dirty="0">
                <a:latin typeface="Optima" panose="02000503060000020004" pitchFamily="2" charset="0"/>
              </a:rPr>
              <a:t>  协议簇 </a:t>
            </a:r>
            <a:r>
              <a:rPr kumimoji="1" lang="en-US" altLang="zh-CN" sz="2000" dirty="0">
                <a:latin typeface="Optima" panose="02000503060000020004" pitchFamily="2" charset="0"/>
              </a:rPr>
              <a:t>(</a:t>
            </a:r>
            <a:r>
              <a:rPr kumimoji="1" lang="en-US" altLang="zh-CN" sz="2000" b="1" dirty="0">
                <a:solidFill>
                  <a:srgbClr val="C00000"/>
                </a:solidFill>
                <a:latin typeface="Optima" panose="02000503060000020004" pitchFamily="2" charset="0"/>
              </a:rPr>
              <a:t>P</a:t>
            </a:r>
            <a:r>
              <a:rPr kumimoji="1" lang="en-US" altLang="zh-CN" sz="2000" dirty="0">
                <a:latin typeface="Optima" panose="02000503060000020004" pitchFamily="2" charset="0"/>
              </a:rPr>
              <a:t>rotocol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solidFill>
                  <a:srgbClr val="C00000"/>
                </a:solidFill>
                <a:latin typeface="Optima" panose="02000503060000020004" pitchFamily="2" charset="0"/>
              </a:rPr>
              <a:t>F</a:t>
            </a:r>
            <a:r>
              <a:rPr kumimoji="1" lang="en-US" altLang="zh-CN" sz="2000" dirty="0">
                <a:latin typeface="Optima" panose="02000503060000020004" pitchFamily="2" charset="0"/>
              </a:rPr>
              <a:t>amily)</a:t>
            </a:r>
            <a:r>
              <a:rPr kumimoji="1" lang="zh-CN" altLang="en-US" sz="2000" dirty="0">
                <a:latin typeface="Optima" panose="02000503060000020004" pitchFamily="2" charset="0"/>
              </a:rPr>
              <a:t>，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PF_INET</a:t>
            </a:r>
            <a:r>
              <a:rPr kumimoji="1" lang="en-US" altLang="zh-CN" sz="2000" dirty="0">
                <a:latin typeface="Optima" panose="02000503060000020004" pitchFamily="2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</a:rPr>
              <a:t>为</a:t>
            </a:r>
            <a:r>
              <a:rPr kumimoji="1" lang="en-US" altLang="zh-CN" sz="2000" dirty="0">
                <a:latin typeface="Optima" panose="02000503060000020004" pitchFamily="2" charset="0"/>
              </a:rPr>
              <a:t> IPv4</a:t>
            </a:r>
            <a:r>
              <a:rPr kumimoji="1" lang="zh-CN" altLang="en-US" sz="2000" dirty="0">
                <a:latin typeface="Optima" panose="02000503060000020004" pitchFamily="2" charset="0"/>
              </a:rPr>
              <a:t>，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PF_INET6 </a:t>
            </a:r>
            <a:r>
              <a:rPr kumimoji="1" lang="zh-CN" altLang="en-US" sz="2000" dirty="0">
                <a:latin typeface="Optima" panose="02000503060000020004" pitchFamily="2" charset="0"/>
              </a:rPr>
              <a:t>为</a:t>
            </a:r>
            <a:r>
              <a:rPr kumimoji="1" lang="en-US" altLang="zh-CN" sz="2000" dirty="0">
                <a:latin typeface="Optima" panose="02000503060000020004" pitchFamily="2" charset="0"/>
              </a:rPr>
              <a:t> IPv6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b="1" dirty="0">
                <a:latin typeface="Optima" panose="02000503060000020004" pitchFamily="2" charset="0"/>
              </a:rPr>
              <a:t>type</a:t>
            </a:r>
            <a:r>
              <a:rPr kumimoji="1" lang="en-US" altLang="zh-CN" sz="2000" dirty="0">
                <a:latin typeface="Optima" panose="02000503060000020004" pitchFamily="2" charset="0"/>
              </a:rPr>
              <a:t>: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	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TCP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(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SOCK_STREAM</a:t>
            </a:r>
            <a:r>
              <a:rPr kumimoji="1" lang="en-US" altLang="zh-CN" sz="2000" dirty="0">
                <a:latin typeface="Optima" panose="02000503060000020004" pitchFamily="2" charset="0"/>
              </a:rPr>
              <a:t>) </a:t>
            </a:r>
            <a:r>
              <a:rPr kumimoji="1" lang="zh-CN" altLang="en-US" sz="2000" dirty="0">
                <a:latin typeface="Optima" panose="02000503060000020004" pitchFamily="2" charset="0"/>
              </a:rPr>
              <a:t>还是</a:t>
            </a:r>
            <a:r>
              <a:rPr kumimoji="1" lang="en-US" altLang="zh-CN" sz="2000" dirty="0">
                <a:latin typeface="Optima" panose="02000503060000020004" pitchFamily="2" charset="0"/>
              </a:rPr>
              <a:t> UDP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(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SOCK_DGRAM</a:t>
            </a:r>
            <a:r>
              <a:rPr kumimoji="1" lang="en-US" altLang="zh-CN" sz="2000" dirty="0">
                <a:latin typeface="Optima" panose="02000503060000020004" pitchFamily="2" charset="0"/>
              </a:rPr>
              <a:t>)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b="1" dirty="0">
                <a:latin typeface="Optima" panose="02000503060000020004" pitchFamily="2" charset="0"/>
              </a:rPr>
              <a:t>protocol</a:t>
            </a:r>
            <a:r>
              <a:rPr kumimoji="1" lang="en-US" altLang="zh-CN" sz="2000" dirty="0">
                <a:latin typeface="Optima" panose="02000503060000020004" pitchFamily="2" charset="0"/>
              </a:rPr>
              <a:t>:</a:t>
            </a:r>
            <a:r>
              <a:rPr kumimoji="1" lang="zh-CN" altLang="en-US" sz="2000" dirty="0">
                <a:latin typeface="Optima" panose="02000503060000020004" pitchFamily="2" charset="0"/>
              </a:rPr>
              <a:t> 最终决定所采用的协议，一般为 </a:t>
            </a:r>
            <a:r>
              <a:rPr kumimoji="1" lang="en-US" altLang="zh-CN" sz="2000" dirty="0">
                <a:latin typeface="Optima" panose="02000503060000020004" pitchFamily="2" charset="0"/>
              </a:rPr>
              <a:t>0</a:t>
            </a:r>
            <a:endParaRPr kumimoji="1" lang="zh-CN" altLang="en-US" sz="2000" dirty="0">
              <a:latin typeface="Optima" panose="02000503060000020004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ABEF818-BA2E-5743-B50C-D6E5BDCFA307}"/>
              </a:ext>
            </a:extLst>
          </p:cNvPr>
          <p:cNvSpPr txBox="1"/>
          <p:nvPr/>
        </p:nvSpPr>
        <p:spPr>
          <a:xfrm>
            <a:off x="978324" y="1074190"/>
            <a:ext cx="609924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0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socket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PF_INET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SOCK_STREAM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9C4FF5B-8F21-5E4C-B005-C740F1F5F5D9}"/>
              </a:ext>
            </a:extLst>
          </p:cNvPr>
          <p:cNvSpPr txBox="1"/>
          <p:nvPr/>
        </p:nvSpPr>
        <p:spPr>
          <a:xfrm>
            <a:off x="1284051" y="22957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DC4BA5-0A59-CE40-946B-70571604D736}"/>
              </a:ext>
            </a:extLst>
          </p:cNvPr>
          <p:cNvSpPr txBox="1"/>
          <p:nvPr/>
        </p:nvSpPr>
        <p:spPr>
          <a:xfrm>
            <a:off x="710117" y="3075057"/>
            <a:ext cx="63674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TCP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：数据不存在边界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：数据存在边界，接收数据的次数和传输次数相同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00CF08F-664F-CE43-8CFA-966659EDE153}"/>
              </a:ext>
            </a:extLst>
          </p:cNvPr>
          <p:cNvSpPr txBox="1"/>
          <p:nvPr/>
        </p:nvSpPr>
        <p:spPr>
          <a:xfrm>
            <a:off x="710117" y="4343560"/>
            <a:ext cx="15467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tcp_client.c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AFAC5C4-8100-3346-8F21-71648C8D21A2}"/>
              </a:ext>
            </a:extLst>
          </p:cNvPr>
          <p:cNvSpPr txBox="1"/>
          <p:nvPr/>
        </p:nvSpPr>
        <p:spPr>
          <a:xfrm>
            <a:off x="2281830" y="4469981"/>
            <a:ext cx="8477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证明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传输的数据不存在数据边界，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write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调用次数不同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server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write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调用一次，而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client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每次读取一个字节，调用多次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7A46C85-B6CC-0647-8BF8-14034718B399}"/>
              </a:ext>
            </a:extLst>
          </p:cNvPr>
          <p:cNvSpPr txBox="1"/>
          <p:nvPr/>
        </p:nvSpPr>
        <p:spPr>
          <a:xfrm>
            <a:off x="710117" y="4904177"/>
            <a:ext cx="15467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tcp_</a:t>
            </a:r>
            <a:r>
              <a:rPr lang="en-US" altLang="zh-CN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server</a:t>
            </a:r>
            <a:r>
              <a:rPr lang="zh-CN" altLang="en-US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.c</a:t>
            </a:r>
          </a:p>
        </p:txBody>
      </p:sp>
    </p:spTree>
    <p:extLst>
      <p:ext uri="{BB962C8B-B14F-4D97-AF65-F5344CB8AC3E}">
        <p14:creationId xmlns:p14="http://schemas.microsoft.com/office/powerpoint/2010/main" val="23145780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9A932C2-E6DD-E049-B744-C27F4ABD9599}"/>
              </a:ext>
            </a:extLst>
          </p:cNvPr>
          <p:cNvSpPr txBox="1"/>
          <p:nvPr/>
        </p:nvSpPr>
        <p:spPr>
          <a:xfrm>
            <a:off x="0" y="0"/>
            <a:ext cx="5889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服务器端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客户端函数调用关系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C225B95-1B2D-0547-A317-2ECAD96C60D1}"/>
              </a:ext>
            </a:extLst>
          </p:cNvPr>
          <p:cNvSpPr/>
          <p:nvPr/>
        </p:nvSpPr>
        <p:spPr>
          <a:xfrm>
            <a:off x="1536970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E0EBD5F-A054-0D45-A384-36958EB314B9}"/>
              </a:ext>
            </a:extLst>
          </p:cNvPr>
          <p:cNvSpPr/>
          <p:nvPr/>
        </p:nvSpPr>
        <p:spPr>
          <a:xfrm>
            <a:off x="1536970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bind(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690A58-CF9B-AB4E-ACD7-32F74EDA8186}"/>
              </a:ext>
            </a:extLst>
          </p:cNvPr>
          <p:cNvSpPr/>
          <p:nvPr/>
        </p:nvSpPr>
        <p:spPr>
          <a:xfrm>
            <a:off x="1536970" y="294802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listen(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2BA749B-D345-4B4B-9DC8-ADE3B8435174}"/>
              </a:ext>
            </a:extLst>
          </p:cNvPr>
          <p:cNvSpPr/>
          <p:nvPr/>
        </p:nvSpPr>
        <p:spPr>
          <a:xfrm>
            <a:off x="1536970" y="3925924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accept(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61FC5E9-F485-7547-B3D2-38C3F05BD6AE}"/>
              </a:ext>
            </a:extLst>
          </p:cNvPr>
          <p:cNvSpPr/>
          <p:nvPr/>
        </p:nvSpPr>
        <p:spPr>
          <a:xfrm>
            <a:off x="1332688" y="4903825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563368F-FB6A-D84C-A210-C3B08A1328EE}"/>
              </a:ext>
            </a:extLst>
          </p:cNvPr>
          <p:cNvSpPr/>
          <p:nvPr/>
        </p:nvSpPr>
        <p:spPr>
          <a:xfrm>
            <a:off x="1536970" y="5881728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1B3416E3-89DA-9D45-B7CE-D59DB8FE089E}"/>
              </a:ext>
            </a:extLst>
          </p:cNvPr>
          <p:cNvSpPr/>
          <p:nvPr/>
        </p:nvSpPr>
        <p:spPr>
          <a:xfrm>
            <a:off x="2159540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FAB3FF8E-B40E-9A45-A313-8C1F1CDA5293}"/>
              </a:ext>
            </a:extLst>
          </p:cNvPr>
          <p:cNvSpPr/>
          <p:nvPr/>
        </p:nvSpPr>
        <p:spPr>
          <a:xfrm>
            <a:off x="2140085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362A0970-602E-ED42-8327-036F1BF243D0}"/>
              </a:ext>
            </a:extLst>
          </p:cNvPr>
          <p:cNvSpPr/>
          <p:nvPr/>
        </p:nvSpPr>
        <p:spPr>
          <a:xfrm>
            <a:off x="2128735" y="5526393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2" name="下箭头 11">
            <a:extLst>
              <a:ext uri="{FF2B5EF4-FFF2-40B4-BE49-F238E27FC236}">
                <a16:creationId xmlns:a16="http://schemas.microsoft.com/office/drawing/2014/main" id="{E79478FB-D200-5746-B0B4-6921090FEEE4}"/>
              </a:ext>
            </a:extLst>
          </p:cNvPr>
          <p:cNvSpPr/>
          <p:nvPr/>
        </p:nvSpPr>
        <p:spPr>
          <a:xfrm>
            <a:off x="2131978" y="4548492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C1EC7F37-A42E-7045-8848-DD39D5D47517}"/>
              </a:ext>
            </a:extLst>
          </p:cNvPr>
          <p:cNvSpPr/>
          <p:nvPr/>
        </p:nvSpPr>
        <p:spPr>
          <a:xfrm>
            <a:off x="2131978" y="3569915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9E4E6F2-3AD8-394C-BEFA-19CCAE58BE88}"/>
              </a:ext>
            </a:extLst>
          </p:cNvPr>
          <p:cNvSpPr/>
          <p:nvPr/>
        </p:nvSpPr>
        <p:spPr>
          <a:xfrm>
            <a:off x="7512997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C171B71-9702-DF42-8BBC-F740DBF3EA71}"/>
              </a:ext>
            </a:extLst>
          </p:cNvPr>
          <p:cNvSpPr/>
          <p:nvPr/>
        </p:nvSpPr>
        <p:spPr>
          <a:xfrm>
            <a:off x="7512997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connect(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7A46C8A-7185-AB41-82D3-F6DA78A747AD}"/>
              </a:ext>
            </a:extLst>
          </p:cNvPr>
          <p:cNvSpPr/>
          <p:nvPr/>
        </p:nvSpPr>
        <p:spPr>
          <a:xfrm>
            <a:off x="7303457" y="2962500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123BD56-EE0F-8C46-A9A2-39C95F489804}"/>
              </a:ext>
            </a:extLst>
          </p:cNvPr>
          <p:cNvSpPr/>
          <p:nvPr/>
        </p:nvSpPr>
        <p:spPr>
          <a:xfrm>
            <a:off x="7507739" y="394040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6" name="下箭头 25">
            <a:extLst>
              <a:ext uri="{FF2B5EF4-FFF2-40B4-BE49-F238E27FC236}">
                <a16:creationId xmlns:a16="http://schemas.microsoft.com/office/drawing/2014/main" id="{62096313-BDEE-9B49-9EF7-AAE5A7AA70DA}"/>
              </a:ext>
            </a:extLst>
          </p:cNvPr>
          <p:cNvSpPr/>
          <p:nvPr/>
        </p:nvSpPr>
        <p:spPr>
          <a:xfrm>
            <a:off x="8135567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7" name="下箭头 26">
            <a:extLst>
              <a:ext uri="{FF2B5EF4-FFF2-40B4-BE49-F238E27FC236}">
                <a16:creationId xmlns:a16="http://schemas.microsoft.com/office/drawing/2014/main" id="{AAC89052-04A1-CF4B-9839-779659CA0E02}"/>
              </a:ext>
            </a:extLst>
          </p:cNvPr>
          <p:cNvSpPr/>
          <p:nvPr/>
        </p:nvSpPr>
        <p:spPr>
          <a:xfrm>
            <a:off x="8116112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8" name="下箭头 27">
            <a:extLst>
              <a:ext uri="{FF2B5EF4-FFF2-40B4-BE49-F238E27FC236}">
                <a16:creationId xmlns:a16="http://schemas.microsoft.com/office/drawing/2014/main" id="{1BC29876-60AD-134C-B6A9-6A1D971221EA}"/>
              </a:ext>
            </a:extLst>
          </p:cNvPr>
          <p:cNvSpPr/>
          <p:nvPr/>
        </p:nvSpPr>
        <p:spPr>
          <a:xfrm>
            <a:off x="8099504" y="3585068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C288A731-54C0-BE4B-A237-24C24D32D7E5}"/>
              </a:ext>
            </a:extLst>
          </p:cNvPr>
          <p:cNvCxnSpPr/>
          <p:nvPr/>
        </p:nvCxnSpPr>
        <p:spPr>
          <a:xfrm flipH="1">
            <a:off x="2694562" y="2324911"/>
            <a:ext cx="4608895" cy="143969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D67E474A-9664-1D46-9E10-4274132D39DA}"/>
              </a:ext>
            </a:extLst>
          </p:cNvPr>
          <p:cNvCxnSpPr>
            <a:cxnSpLocks/>
          </p:cNvCxnSpPr>
          <p:nvPr/>
        </p:nvCxnSpPr>
        <p:spPr>
          <a:xfrm flipH="1">
            <a:off x="2850205" y="2592690"/>
            <a:ext cx="4552765" cy="221277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A3B41146-15A5-E649-97B3-35186AC8A17C}"/>
              </a:ext>
            </a:extLst>
          </p:cNvPr>
          <p:cNvSpPr txBox="1"/>
          <p:nvPr/>
        </p:nvSpPr>
        <p:spPr>
          <a:xfrm rot="20544851">
            <a:off x="4282788" y="267190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请求连接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BE08F8C-8673-644D-BEF5-68E4AAEA2BC5}"/>
              </a:ext>
            </a:extLst>
          </p:cNvPr>
          <p:cNvSpPr txBox="1"/>
          <p:nvPr/>
        </p:nvSpPr>
        <p:spPr>
          <a:xfrm>
            <a:off x="4739943" y="3385249"/>
            <a:ext cx="4122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or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37CB9287-97DA-AE4F-B397-DE63BE90B3B1}"/>
              </a:ext>
            </a:extLst>
          </p:cNvPr>
          <p:cNvCxnSpPr/>
          <p:nvPr/>
        </p:nvCxnSpPr>
        <p:spPr>
          <a:xfrm flipH="1">
            <a:off x="3346315" y="3385249"/>
            <a:ext cx="3813242" cy="1829861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F19E86D5-6D66-F648-9C56-3BEFFE2638CD}"/>
              </a:ext>
            </a:extLst>
          </p:cNvPr>
          <p:cNvSpPr txBox="1"/>
          <p:nvPr/>
        </p:nvSpPr>
        <p:spPr>
          <a:xfrm rot="20006227">
            <a:off x="4647642" y="3919339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数据交换</a:t>
            </a:r>
          </a:p>
        </p:txBody>
      </p: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FE6BCCB4-3CA8-6444-99C4-08ADF5CA67A5}"/>
              </a:ext>
            </a:extLst>
          </p:cNvPr>
          <p:cNvCxnSpPr/>
          <p:nvPr/>
        </p:nvCxnSpPr>
        <p:spPr>
          <a:xfrm flipH="1">
            <a:off x="3451084" y="4187353"/>
            <a:ext cx="3813242" cy="1829861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393A080B-627A-8C40-AAB4-C8BCA6BD4F98}"/>
              </a:ext>
            </a:extLst>
          </p:cNvPr>
          <p:cNvSpPr txBox="1"/>
          <p:nvPr/>
        </p:nvSpPr>
        <p:spPr>
          <a:xfrm rot="20006227">
            <a:off x="4825424" y="466915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断开连接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E677D5F-60FA-6644-A634-DEEE900738AD}"/>
              </a:ext>
            </a:extLst>
          </p:cNvPr>
          <p:cNvSpPr txBox="1"/>
          <p:nvPr/>
        </p:nvSpPr>
        <p:spPr>
          <a:xfrm>
            <a:off x="6496063" y="4862995"/>
            <a:ext cx="53696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客户端只能在服务器端调用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listen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函数后，才可以调用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但是客户端调用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函数之前，服务器端可能率先调用了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accept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函数，处于阻塞状态，直到客户端调用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</a:p>
        </p:txBody>
      </p:sp>
    </p:spTree>
    <p:extLst>
      <p:ext uri="{BB962C8B-B14F-4D97-AF65-F5344CB8AC3E}">
        <p14:creationId xmlns:p14="http://schemas.microsoft.com/office/powerpoint/2010/main" val="21909165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C144994-1EAF-4444-BCFD-903C31B6A060}"/>
              </a:ext>
            </a:extLst>
          </p:cNvPr>
          <p:cNvSpPr txBox="1"/>
          <p:nvPr/>
        </p:nvSpPr>
        <p:spPr>
          <a:xfrm>
            <a:off x="1162455" y="1258059"/>
            <a:ext cx="784535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服务端调用 </a:t>
            </a:r>
            <a:r>
              <a:rPr lang="en" altLang="zh-CN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listen 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函数后</a:t>
            </a:r>
            <a:endParaRPr lang="en-US" altLang="zh-CN" sz="2000" b="0" i="0" dirty="0">
              <a:solidFill>
                <a:srgbClr val="1F2328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000" dirty="0">
              <a:solidFill>
                <a:srgbClr val="1F2328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>
                <a:solidFill>
                  <a:srgbClr val="1F2328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许多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客户端发起了连接请求，此时，就需要创建连接请求等待队列。以便于在 </a:t>
            </a:r>
            <a:r>
              <a:rPr lang="en" altLang="zh-CN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函数处理完</a:t>
            </a:r>
            <a:r>
              <a:rPr lang="zh-CN" altLang="en-US" sz="2000" dirty="0">
                <a:solidFill>
                  <a:srgbClr val="1F2328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当前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的请求之后，按照正确的顺序处理后面正在排队的其他请求</a:t>
            </a:r>
            <a:endParaRPr lang="en-US" altLang="zh-CN" sz="2000" b="0" i="0" dirty="0">
              <a:solidFill>
                <a:srgbClr val="1F2328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000" dirty="0">
              <a:solidFill>
                <a:srgbClr val="1F2328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函数受理连接请求等待队列中待处理的客户端连接请求</a:t>
            </a:r>
            <a:endParaRPr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5AAE6C8-5694-064B-904C-AABA36A3001B}"/>
              </a:ext>
            </a:extLst>
          </p:cNvPr>
          <p:cNvSpPr txBox="1"/>
          <p:nvPr/>
        </p:nvSpPr>
        <p:spPr>
          <a:xfrm>
            <a:off x="0" y="0"/>
            <a:ext cx="11057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什么时候创建连接请求等待队列？有何作用？与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 accept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有什么关系？</a:t>
            </a:r>
          </a:p>
        </p:txBody>
      </p:sp>
    </p:spTree>
    <p:extLst>
      <p:ext uri="{BB962C8B-B14F-4D97-AF65-F5344CB8AC3E}">
        <p14:creationId xmlns:p14="http://schemas.microsoft.com/office/powerpoint/2010/main" val="3536874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2779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第五章</a:t>
            </a:r>
          </a:p>
        </p:txBody>
      </p:sp>
    </p:spTree>
    <p:extLst>
      <p:ext uri="{BB962C8B-B14F-4D97-AF65-F5344CB8AC3E}">
        <p14:creationId xmlns:p14="http://schemas.microsoft.com/office/powerpoint/2010/main" val="2007095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9833D71-3F02-174D-AD7E-C75A2BE9FB8F}"/>
              </a:ext>
            </a:extLst>
          </p:cNvPr>
          <p:cNvSpPr txBox="1"/>
          <p:nvPr/>
        </p:nvSpPr>
        <p:spPr>
          <a:xfrm>
            <a:off x="0" y="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实现运算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4E554B9-5C26-CB4C-A577-B8FB094A285E}"/>
              </a:ext>
            </a:extLst>
          </p:cNvPr>
          <p:cNvSpPr txBox="1"/>
          <p:nvPr/>
        </p:nvSpPr>
        <p:spPr>
          <a:xfrm>
            <a:off x="1585609" y="1332689"/>
            <a:ext cx="5827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将操作数的数目、操作数、操作符都存入字符数组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25DB290-0A9C-AB4B-91E0-68FA28AA14AB}"/>
              </a:ext>
            </a:extLst>
          </p:cNvPr>
          <p:cNvSpPr txBox="1"/>
          <p:nvPr/>
        </p:nvSpPr>
        <p:spPr>
          <a:xfrm>
            <a:off x="2121079" y="61555"/>
            <a:ext cx="32291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op_client.c</a:t>
            </a:r>
            <a:r>
              <a:rPr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      </a:t>
            </a:r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op_server.c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7260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7981DE7-07D1-9044-9EB6-A1AF52B8DF39}"/>
              </a:ext>
            </a:extLst>
          </p:cNvPr>
          <p:cNvSpPr txBox="1"/>
          <p:nvPr/>
        </p:nvSpPr>
        <p:spPr>
          <a:xfrm>
            <a:off x="0" y="0"/>
            <a:ext cx="1500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缓存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DAEB92D-860A-E141-BC99-8460F37D5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649" y="150545"/>
            <a:ext cx="7616851" cy="261795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64A4B66-933E-484D-9B6E-1FC9D2DBA192}"/>
              </a:ext>
            </a:extLst>
          </p:cNvPr>
          <p:cNvSpPr txBox="1"/>
          <p:nvPr/>
        </p:nvSpPr>
        <p:spPr>
          <a:xfrm>
            <a:off x="1500731" y="3089408"/>
            <a:ext cx="9394247" cy="1256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write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函数调用瞬间，数据将移至输出缓冲，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write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并不是在完成向对方主机的数据传输时返回，而是在数据移到输出缓存是返回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函数调用瞬间，从输入缓存读取数据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AFB256-DBF1-0F49-832D-154E90B02EB2}"/>
              </a:ext>
            </a:extLst>
          </p:cNvPr>
          <p:cNvSpPr txBox="1"/>
          <p:nvPr/>
        </p:nvSpPr>
        <p:spPr>
          <a:xfrm>
            <a:off x="476655" y="2777245"/>
            <a:ext cx="1592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write</a:t>
            </a:r>
            <a:r>
              <a:rPr kumimoji="1" lang="zh-CN" altLang="en-US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&amp;</a:t>
            </a:r>
            <a:r>
              <a:rPr kumimoji="1" lang="zh-CN" altLang="en-US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read</a:t>
            </a:r>
            <a:endParaRPr kumimoji="1" lang="zh-CN" altLang="en-US" sz="2000" b="1" u="sng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B4D0A1-A656-5F4F-9C48-A9867327CAE6}"/>
              </a:ext>
            </a:extLst>
          </p:cNvPr>
          <p:cNvSpPr txBox="1"/>
          <p:nvPr/>
        </p:nvSpPr>
        <p:spPr>
          <a:xfrm>
            <a:off x="476655" y="4372582"/>
            <a:ext cx="1685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缓存特性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9A496C4-2A36-4A4B-BAEB-61E811EED9C3}"/>
              </a:ext>
            </a:extLst>
          </p:cNvPr>
          <p:cNvSpPr txBox="1"/>
          <p:nvPr/>
        </p:nvSpPr>
        <p:spPr>
          <a:xfrm>
            <a:off x="1500732" y="4869430"/>
            <a:ext cx="9193542" cy="1656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缓存在每个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套接字中单独存在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缓存在创建套接字时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自动生成</a:t>
            </a:r>
            <a:endParaRPr kumimoji="1" lang="en-US" altLang="zh-CN" sz="2000" b="1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关闭套接字，也会继续传递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输出缓存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的遗留数据（从输出缓存转到输入缓存）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关闭套接字将丢失输入缓存中的数据</a:t>
            </a:r>
          </a:p>
        </p:txBody>
      </p:sp>
    </p:spTree>
    <p:extLst>
      <p:ext uri="{BB962C8B-B14F-4D97-AF65-F5344CB8AC3E}">
        <p14:creationId xmlns:p14="http://schemas.microsoft.com/office/powerpoint/2010/main" val="33698479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6F27C62-C6C1-F445-8F0E-7E6A30B01E0D}"/>
              </a:ext>
            </a:extLst>
          </p:cNvPr>
          <p:cNvSpPr txBox="1"/>
          <p:nvPr/>
        </p:nvSpPr>
        <p:spPr>
          <a:xfrm>
            <a:off x="0" y="0"/>
            <a:ext cx="68675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工作原理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：与对方套接字建立连接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6CBCBA-E52F-6248-905E-87C09B2C1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307" y="1009650"/>
            <a:ext cx="3797300" cy="48387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F340879-6FA4-3241-B774-978449B8370B}"/>
              </a:ext>
            </a:extLst>
          </p:cNvPr>
          <p:cNvSpPr txBox="1"/>
          <p:nvPr/>
        </p:nvSpPr>
        <p:spPr>
          <a:xfrm>
            <a:off x="6096000" y="140078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三次握手</a:t>
            </a:r>
          </a:p>
        </p:txBody>
      </p:sp>
    </p:spTree>
    <p:extLst>
      <p:ext uri="{BB962C8B-B14F-4D97-AF65-F5344CB8AC3E}">
        <p14:creationId xmlns:p14="http://schemas.microsoft.com/office/powerpoint/2010/main" val="2822006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7684E45-1C91-FD41-9871-0D87E0294AC7}"/>
              </a:ext>
            </a:extLst>
          </p:cNvPr>
          <p:cNvSpPr txBox="1"/>
          <p:nvPr/>
        </p:nvSpPr>
        <p:spPr>
          <a:xfrm>
            <a:off x="0" y="0"/>
            <a:ext cx="6271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工作原理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2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：与对方主机交换数据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A51680-9979-1E4D-9C6B-B693B2C33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33" y="1014378"/>
            <a:ext cx="4127500" cy="46736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DADB756-D5B6-D54D-94A1-2D81850A07B2}"/>
              </a:ext>
            </a:extLst>
          </p:cNvPr>
          <p:cNvSpPr txBox="1"/>
          <p:nvPr/>
        </p:nvSpPr>
        <p:spPr>
          <a:xfrm>
            <a:off x="6096000" y="1400782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ACK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号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=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SEQ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号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传递的字节数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1609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3E21825-BAB8-4149-AC77-01DA63C69DDB}"/>
              </a:ext>
            </a:extLst>
          </p:cNvPr>
          <p:cNvSpPr txBox="1"/>
          <p:nvPr/>
        </p:nvSpPr>
        <p:spPr>
          <a:xfrm>
            <a:off x="0" y="0"/>
            <a:ext cx="55322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工作原理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3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：断开套接字连接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1B06D5-9B95-6B44-8F51-BB4052829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406" y="965875"/>
            <a:ext cx="4124380" cy="489990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05E16BE-DFAD-8A46-9668-F3A0642B214F}"/>
              </a:ext>
            </a:extLst>
          </p:cNvPr>
          <p:cNvSpPr txBox="1"/>
          <p:nvPr/>
        </p:nvSpPr>
        <p:spPr>
          <a:xfrm>
            <a:off x="6096000" y="140078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四次挥手</a:t>
            </a:r>
          </a:p>
        </p:txBody>
      </p:sp>
    </p:spTree>
    <p:extLst>
      <p:ext uri="{BB962C8B-B14F-4D97-AF65-F5344CB8AC3E}">
        <p14:creationId xmlns:p14="http://schemas.microsoft.com/office/powerpoint/2010/main" val="32222368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7286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0D44C3-DCAA-E442-90C0-9AE4126391E5}"/>
              </a:ext>
            </a:extLst>
          </p:cNvPr>
          <p:cNvSpPr txBox="1"/>
          <p:nvPr/>
        </p:nvSpPr>
        <p:spPr>
          <a:xfrm>
            <a:off x="0" y="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习题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0B5CBB3-020B-4F4B-9FC8-DEC06D686FAA}"/>
              </a:ext>
            </a:extLst>
          </p:cNvPr>
          <p:cNvSpPr txBox="1"/>
          <p:nvPr/>
        </p:nvSpPr>
        <p:spPr>
          <a:xfrm>
            <a:off x="1264596" y="1011677"/>
            <a:ext cx="991329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(1)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(2)</a:t>
            </a:r>
            <a:r>
              <a:rPr kumimoji="1" lang="zh-CN" altLang="en-US" dirty="0"/>
              <a:t> 面向连接的</a:t>
            </a:r>
            <a:r>
              <a:rPr kumimoji="1" lang="en-US" altLang="zh-CN" dirty="0"/>
              <a:t> TCP </a:t>
            </a:r>
            <a:r>
              <a:rPr kumimoji="1" lang="zh-CN" altLang="en-US" dirty="0"/>
              <a:t>套接字传输特性</a:t>
            </a:r>
            <a:endParaRPr kumimoji="1" lang="en-US" altLang="zh-CN" dirty="0"/>
          </a:p>
          <a:p>
            <a:r>
              <a:rPr kumimoji="1" lang="en-US" altLang="zh-CN" dirty="0"/>
              <a:t>①</a:t>
            </a:r>
            <a:r>
              <a:rPr kumimoji="1" lang="zh-CN" altLang="en-US" dirty="0"/>
              <a:t> 数据不会丢失；</a:t>
            </a:r>
            <a:r>
              <a:rPr kumimoji="1" lang="en-US" altLang="zh-CN" dirty="0"/>
              <a:t>②</a:t>
            </a:r>
            <a:r>
              <a:rPr kumimoji="1" lang="zh-CN" altLang="en-US" dirty="0"/>
              <a:t> 按序传输数据；</a:t>
            </a:r>
            <a:r>
              <a:rPr kumimoji="1" lang="en-US" altLang="zh-CN" dirty="0"/>
              <a:t>③</a:t>
            </a:r>
            <a:r>
              <a:rPr kumimoji="1" lang="zh-CN" altLang="en-US" dirty="0"/>
              <a:t> 传输出具不存在数据边界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(3)</a:t>
            </a:r>
            <a:r>
              <a:rPr kumimoji="1" lang="zh-CN" altLang="en-US" dirty="0"/>
              <a:t> 面相消息的 </a:t>
            </a:r>
            <a:r>
              <a:rPr kumimoji="1" lang="en-US" altLang="zh-CN" dirty="0"/>
              <a:t>UDP</a:t>
            </a:r>
            <a:r>
              <a:rPr kumimoji="1" lang="zh-CN" altLang="en-US" dirty="0"/>
              <a:t> 套接字传输特性</a:t>
            </a:r>
            <a:endParaRPr kumimoji="1" lang="en-US" altLang="zh-CN" dirty="0"/>
          </a:p>
          <a:p>
            <a:r>
              <a:rPr kumimoji="1" lang="en-US" altLang="zh-CN" dirty="0"/>
              <a:t>①</a:t>
            </a:r>
            <a:r>
              <a:rPr kumimoji="1" lang="zh-CN" altLang="en-US" dirty="0"/>
              <a:t> 传输数据可能丢失；</a:t>
            </a:r>
            <a:r>
              <a:rPr kumimoji="1" lang="en-US" altLang="zh-CN" dirty="0"/>
              <a:t>②</a:t>
            </a:r>
            <a:r>
              <a:rPr kumimoji="1" lang="zh-CN" altLang="en-US" dirty="0"/>
              <a:t> 有数据边界；</a:t>
            </a:r>
            <a:r>
              <a:rPr kumimoji="1" lang="en-US" altLang="zh-CN" dirty="0"/>
              <a:t>③</a:t>
            </a:r>
            <a:r>
              <a:rPr kumimoji="1" lang="zh-CN" altLang="en-US" dirty="0"/>
              <a:t> 传递快速；</a:t>
            </a:r>
            <a:r>
              <a:rPr kumimoji="1" lang="en-US" altLang="zh-CN" dirty="0"/>
              <a:t>④</a:t>
            </a:r>
            <a:r>
              <a:rPr kumimoji="1" lang="zh-CN" altLang="en-US" dirty="0"/>
              <a:t> 限制每次传递数据大小；</a:t>
            </a:r>
            <a:r>
              <a:rPr kumimoji="1" lang="en-US" altLang="zh-CN" dirty="0"/>
              <a:t>⑤</a:t>
            </a:r>
            <a:r>
              <a:rPr kumimoji="1" lang="zh-CN" altLang="en-US" dirty="0"/>
              <a:t> 不存在连接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(4)</a:t>
            </a:r>
            <a:r>
              <a:rPr kumimoji="1" lang="zh-CN" altLang="en-US" dirty="0"/>
              <a:t> </a:t>
            </a:r>
            <a:r>
              <a:rPr kumimoji="1" lang="en-US" altLang="zh-CN" dirty="0"/>
              <a:t>a.</a:t>
            </a:r>
            <a:r>
              <a:rPr kumimoji="1" lang="zh-CN" altLang="en-US" dirty="0"/>
              <a:t> </a:t>
            </a:r>
            <a:r>
              <a:rPr kumimoji="1" lang="en-US" altLang="zh-CN" dirty="0"/>
              <a:t>UDP;</a:t>
            </a:r>
            <a:r>
              <a:rPr kumimoji="1" lang="zh-CN" altLang="en-US" dirty="0"/>
              <a:t> </a:t>
            </a:r>
            <a:r>
              <a:rPr kumimoji="1" lang="en-US" altLang="zh-CN" dirty="0"/>
              <a:t>b.</a:t>
            </a:r>
            <a:r>
              <a:rPr kumimoji="1" lang="zh-CN" altLang="en-US" dirty="0"/>
              <a:t> </a:t>
            </a:r>
            <a:r>
              <a:rPr kumimoji="1" lang="en-US" altLang="zh-CN" dirty="0"/>
              <a:t>TCP;</a:t>
            </a:r>
            <a:r>
              <a:rPr kumimoji="1" lang="zh-CN" altLang="en-US" dirty="0"/>
              <a:t> </a:t>
            </a:r>
            <a:r>
              <a:rPr kumimoji="1" lang="en-US" altLang="zh-CN" dirty="0"/>
              <a:t>c.</a:t>
            </a:r>
            <a:r>
              <a:rPr kumimoji="1" lang="zh-CN" altLang="en-US" dirty="0"/>
              <a:t> </a:t>
            </a:r>
            <a:r>
              <a:rPr kumimoji="1" lang="en-US" altLang="zh-CN" dirty="0"/>
              <a:t>TCP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(5)</a:t>
            </a:r>
            <a:r>
              <a:rPr kumimoji="1" lang="zh-CN" altLang="en-US" dirty="0"/>
              <a:t> </a:t>
            </a:r>
            <a:r>
              <a:rPr kumimoji="1" lang="en-US" altLang="zh-CN" dirty="0"/>
              <a:t>TCP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(6)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4252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第六章</a:t>
            </a:r>
          </a:p>
        </p:txBody>
      </p:sp>
    </p:spTree>
    <p:extLst>
      <p:ext uri="{BB962C8B-B14F-4D97-AF65-F5344CB8AC3E}">
        <p14:creationId xmlns:p14="http://schemas.microsoft.com/office/powerpoint/2010/main" val="11928456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522F9F6-F15E-7C4A-8689-7083A470FEC3}"/>
              </a:ext>
            </a:extLst>
          </p:cNvPr>
          <p:cNvSpPr txBox="1"/>
          <p:nvPr/>
        </p:nvSpPr>
        <p:spPr>
          <a:xfrm>
            <a:off x="0" y="0"/>
            <a:ext cx="2598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比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2FCF4FC-F3A7-BF4F-B770-51448C340B03}"/>
              </a:ext>
            </a:extLst>
          </p:cNvPr>
          <p:cNvSpPr txBox="1"/>
          <p:nvPr/>
        </p:nvSpPr>
        <p:spPr>
          <a:xfrm>
            <a:off x="1410511" y="972766"/>
            <a:ext cx="56028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收发数据前后进行的连接设置以及清除过程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收发数据过程中为保证可靠性而添加的流控制</a:t>
            </a:r>
          </a:p>
        </p:txBody>
      </p:sp>
    </p:spTree>
    <p:extLst>
      <p:ext uri="{BB962C8B-B14F-4D97-AF65-F5344CB8AC3E}">
        <p14:creationId xmlns:p14="http://schemas.microsoft.com/office/powerpoint/2010/main" val="2377921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1C87B92-A731-1F46-8EE6-AFACA7ECE0C2}"/>
              </a:ext>
            </a:extLst>
          </p:cNvPr>
          <p:cNvSpPr txBox="1"/>
          <p:nvPr/>
        </p:nvSpPr>
        <p:spPr>
          <a:xfrm>
            <a:off x="0" y="0"/>
            <a:ext cx="942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E59C702-1CF9-1E4E-8A38-8435039BFE8B}"/>
              </a:ext>
            </a:extLst>
          </p:cNvPr>
          <p:cNvSpPr txBox="1"/>
          <p:nvPr/>
        </p:nvSpPr>
        <p:spPr>
          <a:xfrm>
            <a:off x="1994170" y="1167319"/>
            <a:ext cx="41168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无连接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客户端 只需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个套接字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32AF9A-EBA2-C948-AAFB-E04A20D639CF}"/>
              </a:ext>
            </a:extLst>
          </p:cNvPr>
          <p:cNvSpPr txBox="1"/>
          <p:nvPr/>
        </p:nvSpPr>
        <p:spPr>
          <a:xfrm>
            <a:off x="1167319" y="680936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UDP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特性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ACFA786-197D-1D44-A494-F2090827B0AD}"/>
              </a:ext>
            </a:extLst>
          </p:cNvPr>
          <p:cNvSpPr txBox="1"/>
          <p:nvPr/>
        </p:nvSpPr>
        <p:spPr>
          <a:xfrm>
            <a:off x="1167319" y="2789128"/>
            <a:ext cx="4304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UDP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客户端套接字的地址分配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3420D83-FCAE-CA41-91D7-A221659EBA74}"/>
              </a:ext>
            </a:extLst>
          </p:cNvPr>
          <p:cNvSpPr txBox="1"/>
          <p:nvPr/>
        </p:nvSpPr>
        <p:spPr>
          <a:xfrm>
            <a:off x="1994170" y="3331647"/>
            <a:ext cx="71790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每次调用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sendto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会重复下面三步骤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向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套接字注册目标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和端口号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传输数据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删除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套接字中注册的目标地址信息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3410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89BDBE7-F32E-9542-897E-77B6790869A1}"/>
              </a:ext>
            </a:extLst>
          </p:cNvPr>
          <p:cNvSpPr txBox="1"/>
          <p:nvPr/>
        </p:nvSpPr>
        <p:spPr>
          <a:xfrm>
            <a:off x="0" y="0"/>
            <a:ext cx="942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064864C-18F4-5E40-A479-1F227556E975}"/>
              </a:ext>
            </a:extLst>
          </p:cNvPr>
          <p:cNvSpPr txBox="1"/>
          <p:nvPr/>
        </p:nvSpPr>
        <p:spPr>
          <a:xfrm>
            <a:off x="1994170" y="1167319"/>
            <a:ext cx="52004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输入函数和输出函数调用次数完全一致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数据报，一个数据报就是完整的数据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EA8E7C-BB3C-2144-80AB-7D6854333F49}"/>
              </a:ext>
            </a:extLst>
          </p:cNvPr>
          <p:cNvSpPr txBox="1"/>
          <p:nvPr/>
        </p:nvSpPr>
        <p:spPr>
          <a:xfrm>
            <a:off x="942887" y="2798855"/>
            <a:ext cx="4523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已连接和未连接的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套接字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C6DB35-0EC0-F149-AAE8-9219425C5A0A}"/>
              </a:ext>
            </a:extLst>
          </p:cNvPr>
          <p:cNvSpPr txBox="1"/>
          <p:nvPr/>
        </p:nvSpPr>
        <p:spPr>
          <a:xfrm>
            <a:off x="942887" y="633414"/>
            <a:ext cx="3073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存在数据边界的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UDP</a:t>
            </a:r>
            <a:endParaRPr kumimoji="1" lang="zh-CN" altLang="en-US" sz="24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CF4BBCA-4DC5-BD4E-BAB7-095FAA7840DE}"/>
              </a:ext>
            </a:extLst>
          </p:cNvPr>
          <p:cNvSpPr txBox="1"/>
          <p:nvPr/>
        </p:nvSpPr>
        <p:spPr>
          <a:xfrm>
            <a:off x="1994169" y="3368561"/>
            <a:ext cx="82976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如果发送数据到同一个目的地，那么每次传输都会调用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sendto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，重复三步，这种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套接字属于未连接套接字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已连接套接字就只会注册目标地址信息一次，需要使用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connect(sock,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(struct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sockaddr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*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&amp;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serv_adr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,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sizeof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serv_adr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2813986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8167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第七章</a:t>
            </a:r>
          </a:p>
        </p:txBody>
      </p:sp>
    </p:spTree>
    <p:extLst>
      <p:ext uri="{BB962C8B-B14F-4D97-AF65-F5344CB8AC3E}">
        <p14:creationId xmlns:p14="http://schemas.microsoft.com/office/powerpoint/2010/main" val="5266823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9CDB395-187F-024E-9D74-81A6CC6A57A0}"/>
              </a:ext>
            </a:extLst>
          </p:cNvPr>
          <p:cNvSpPr txBox="1"/>
          <p:nvPr/>
        </p:nvSpPr>
        <p:spPr>
          <a:xfrm>
            <a:off x="0" y="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半关闭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A6013A6-1DBB-C242-A46E-55A7FE09466B}"/>
              </a:ext>
            </a:extLst>
          </p:cNvPr>
          <p:cNvSpPr txBox="1"/>
          <p:nvPr/>
        </p:nvSpPr>
        <p:spPr>
          <a:xfrm>
            <a:off x="1261884" y="924127"/>
            <a:ext cx="880721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close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函数会关闭输入流和输出流，而缓存中可能还有数据，就会造成丢失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half-close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只关闭一部分流，即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write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只关闭一个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b="0" dirty="0">
              <a:solidFill>
                <a:srgbClr val="0000FF"/>
              </a:solidFill>
              <a:effectLst/>
              <a:latin typeface="Menlo" panose="020B0609030804020204" pitchFamily="49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shutdown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b="0" dirty="0">
                <a:effectLst/>
                <a:latin typeface="Menlo" panose="020B0609030804020204" pitchFamily="49" charset="0"/>
              </a:rPr>
              <a:t>sock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b="0" dirty="0" err="1">
                <a:effectLst/>
                <a:latin typeface="Menlo" panose="020B0609030804020204" pitchFamily="49" charset="0"/>
              </a:rPr>
              <a:t>howto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endParaRPr lang="en" altLang="zh-CN" sz="20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lang="zh-CN" altLang="e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要断开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的套接字文件描述符</a:t>
            </a: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zh-CN" sz="2000" b="0" dirty="0" err="1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howto</a:t>
            </a:r>
            <a:r>
              <a:rPr lang="zh-CN" altLang="en-US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断开方式</a:t>
            </a:r>
            <a:endParaRPr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endParaRPr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SHUT_RD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：关闭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read</a:t>
            </a:r>
          </a:p>
          <a:p>
            <a:pPr marL="1200150" lvl="2" indent="-285750">
              <a:buFont typeface="Wingdings" pitchFamily="2" charset="2"/>
              <a:buChar char="ü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zh-CN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SHUT_WR</a:t>
            </a:r>
            <a:r>
              <a:rPr lang="zh-CN" altLang="en-US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：关闭</a:t>
            </a:r>
            <a:r>
              <a:rPr lang="en-US" altLang="zh-CN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write</a:t>
            </a:r>
          </a:p>
          <a:p>
            <a:pPr marL="1200150" lvl="2" indent="-285750">
              <a:buFont typeface="Wingdings" pitchFamily="2" charset="2"/>
              <a:buChar char="ü"/>
            </a:pPr>
            <a:endParaRPr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SHUT_RDWR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：等价于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close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，关闭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read 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write</a:t>
            </a:r>
            <a:endParaRPr lang="en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26053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23448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第八章</a:t>
            </a:r>
          </a:p>
        </p:txBody>
      </p:sp>
    </p:spTree>
    <p:extLst>
      <p:ext uri="{BB962C8B-B14F-4D97-AF65-F5344CB8AC3E}">
        <p14:creationId xmlns:p14="http://schemas.microsoft.com/office/powerpoint/2010/main" val="22861865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4258AE1-7A12-B14F-AAC6-1CAF3C99DF27}"/>
              </a:ext>
            </a:extLst>
          </p:cNvPr>
          <p:cNvSpPr txBox="1"/>
          <p:nvPr/>
        </p:nvSpPr>
        <p:spPr>
          <a:xfrm>
            <a:off x="0" y="0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DNS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EA4136-8230-0147-AC65-EADFC5D4F5A7}"/>
              </a:ext>
            </a:extLst>
          </p:cNvPr>
          <p:cNvSpPr txBox="1"/>
          <p:nvPr/>
        </p:nvSpPr>
        <p:spPr>
          <a:xfrm>
            <a:off x="437744" y="642026"/>
            <a:ext cx="5314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DNS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是对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地址和域名进行相互转换的系统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E20BA73-FB33-3A43-9BFB-AB7B82483C02}"/>
              </a:ext>
            </a:extLst>
          </p:cNvPr>
          <p:cNvSpPr txBox="1"/>
          <p:nvPr/>
        </p:nvSpPr>
        <p:spPr>
          <a:xfrm>
            <a:off x="437744" y="1381487"/>
            <a:ext cx="65564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hostent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gethostbyname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3E252AB-75E5-7448-9B86-7EB851B12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4519" y="1780080"/>
            <a:ext cx="4801112" cy="422180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190B916-791A-A845-8B2D-84FC9D58E0F4}"/>
              </a:ext>
            </a:extLst>
          </p:cNvPr>
          <p:cNvSpPr txBox="1"/>
          <p:nvPr/>
        </p:nvSpPr>
        <p:spPr>
          <a:xfrm>
            <a:off x="963038" y="1897054"/>
            <a:ext cx="489108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输入域名，返回包含域名信息的结构体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b="0" dirty="0">
              <a:solidFill>
                <a:srgbClr val="0000FF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hostent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h_name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h_aliases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2"/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h_addrtype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2"/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h_length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2"/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h_addr_list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	};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719E564-0DD5-4C41-83E9-C48F588E47E5}"/>
              </a:ext>
            </a:extLst>
          </p:cNvPr>
          <p:cNvSpPr txBox="1"/>
          <p:nvPr/>
        </p:nvSpPr>
        <p:spPr>
          <a:xfrm>
            <a:off x="523212" y="5077920"/>
            <a:ext cx="61624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hostent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gethostbyaddr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52ED924-6C55-6F42-A9D6-B680A561733B}"/>
              </a:ext>
            </a:extLst>
          </p:cNvPr>
          <p:cNvSpPr txBox="1"/>
          <p:nvPr/>
        </p:nvSpPr>
        <p:spPr>
          <a:xfrm>
            <a:off x="963037" y="5934192"/>
            <a:ext cx="5245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地址，返回包含域名信息的结构体</a:t>
            </a:r>
          </a:p>
        </p:txBody>
      </p:sp>
    </p:spTree>
    <p:extLst>
      <p:ext uri="{BB962C8B-B14F-4D97-AF65-F5344CB8AC3E}">
        <p14:creationId xmlns:p14="http://schemas.microsoft.com/office/powerpoint/2010/main" val="484711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27115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9799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第九章</a:t>
            </a:r>
          </a:p>
        </p:txBody>
      </p:sp>
    </p:spTree>
    <p:extLst>
      <p:ext uri="{BB962C8B-B14F-4D97-AF65-F5344CB8AC3E}">
        <p14:creationId xmlns:p14="http://schemas.microsoft.com/office/powerpoint/2010/main" val="30858654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8FE3241-A077-1D44-BD9B-E45D161C6EF0}"/>
              </a:ext>
            </a:extLst>
          </p:cNvPr>
          <p:cNvSpPr txBox="1"/>
          <p:nvPr/>
        </p:nvSpPr>
        <p:spPr>
          <a:xfrm>
            <a:off x="0" y="0"/>
            <a:ext cx="3813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读取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设置 套接字选项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10D141-011C-6345-B0D3-BCECE739D429}"/>
              </a:ext>
            </a:extLst>
          </p:cNvPr>
          <p:cNvSpPr txBox="1"/>
          <p:nvPr/>
        </p:nvSpPr>
        <p:spPr>
          <a:xfrm>
            <a:off x="876299" y="3811090"/>
            <a:ext cx="81704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setsockopt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level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optname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" altLang="zh-CN" dirty="0">
                <a:solidFill>
                  <a:srgbClr val="3B3B3B"/>
                </a:solidFill>
                <a:latin typeface="Menlo" panose="020B0609030804020204" pitchFamily="49" charset="0"/>
              </a:rPr>
              <a:t>			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2E01D18-E883-AD43-AF9B-5092462F52DC}"/>
              </a:ext>
            </a:extLst>
          </p:cNvPr>
          <p:cNvSpPr txBox="1"/>
          <p:nvPr/>
        </p:nvSpPr>
        <p:spPr>
          <a:xfrm>
            <a:off x="876299" y="785787"/>
            <a:ext cx="76159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getsockopt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level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optname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" altLang="zh-CN" dirty="0">
                <a:solidFill>
                  <a:srgbClr val="3B3B3B"/>
                </a:solidFill>
                <a:latin typeface="Menlo" panose="020B0609030804020204" pitchFamily="49" charset="0"/>
              </a:rPr>
              <a:t>			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en" altLang="zh-CN" b="1" dirty="0">
                <a:solidFill>
                  <a:srgbClr val="C00000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041C3E3-07E6-7C4B-B3F4-3FD83F7B5684}"/>
              </a:ext>
            </a:extLst>
          </p:cNvPr>
          <p:cNvSpPr txBox="1"/>
          <p:nvPr/>
        </p:nvSpPr>
        <p:spPr>
          <a:xfrm>
            <a:off x="1498060" y="1614791"/>
            <a:ext cx="8048998" cy="1656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level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：查看可选项的协议层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：查看的可选性名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optlen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sizeof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，注意这里需要传递地址，而下面的不需要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95B3FAD-A552-CC49-A741-CA3ECC54CE51}"/>
              </a:ext>
            </a:extLst>
          </p:cNvPr>
          <p:cNvSpPr txBox="1"/>
          <p:nvPr/>
        </p:nvSpPr>
        <p:spPr>
          <a:xfrm>
            <a:off x="1498060" y="4745425"/>
            <a:ext cx="8048998" cy="1656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level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：查看可选项的协议层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：查看的可选性名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optlen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sizeof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，注意这里不需要传递地址，而上面的需要</a:t>
            </a:r>
          </a:p>
        </p:txBody>
      </p:sp>
    </p:spTree>
    <p:extLst>
      <p:ext uri="{BB962C8B-B14F-4D97-AF65-F5344CB8AC3E}">
        <p14:creationId xmlns:p14="http://schemas.microsoft.com/office/powerpoint/2010/main" val="40250567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B715A6C-AA2E-4F4D-A7D3-3BF6E64BB70D}"/>
              </a:ext>
            </a:extLst>
          </p:cNvPr>
          <p:cNvSpPr txBox="1"/>
          <p:nvPr/>
        </p:nvSpPr>
        <p:spPr>
          <a:xfrm>
            <a:off x="0" y="0"/>
            <a:ext cx="1560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发送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FIN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8E136E-FB33-A647-861C-06E89A6E0D3A}"/>
              </a:ext>
            </a:extLst>
          </p:cNvPr>
          <p:cNvSpPr txBox="1"/>
          <p:nvPr/>
        </p:nvSpPr>
        <p:spPr>
          <a:xfrm>
            <a:off x="972766" y="1371600"/>
            <a:ext cx="50064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客户端发送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FIN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输入特定命令，如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q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close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ctrl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6C75AD-2039-B64E-972B-51F58CF686E7}"/>
              </a:ext>
            </a:extLst>
          </p:cNvPr>
          <p:cNvSpPr txBox="1"/>
          <p:nvPr/>
        </p:nvSpPr>
        <p:spPr>
          <a:xfrm>
            <a:off x="972766" y="281777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服务器端发送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FIN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ctrl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302ACC2-7D53-7043-831E-08C8C3B111D5}"/>
              </a:ext>
            </a:extLst>
          </p:cNvPr>
          <p:cNvSpPr txBox="1"/>
          <p:nvPr/>
        </p:nvSpPr>
        <p:spPr>
          <a:xfrm>
            <a:off x="972765" y="3881177"/>
            <a:ext cx="94358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存在</a:t>
            </a:r>
            <a:r>
              <a:rPr kumimoji="1" lang="zh-CN" altLang="en-US" sz="24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问题</a:t>
            </a:r>
            <a:endParaRPr kumimoji="1" lang="en-US" altLang="zh-CN" sz="2400" b="1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	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如果服务器端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ctrl+c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断开，以同一端口号运行服务器，会产生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bind()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error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，过几分钟又可以用了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43408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BDC4199-156B-9A46-81E1-543D176033D3}"/>
              </a:ext>
            </a:extLst>
          </p:cNvPr>
          <p:cNvSpPr txBox="1"/>
          <p:nvPr/>
        </p:nvSpPr>
        <p:spPr>
          <a:xfrm>
            <a:off x="0" y="0"/>
            <a:ext cx="17081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Time-wait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ECF351-39FD-6D44-A21F-2C895FA54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46" y="1108953"/>
            <a:ext cx="3966392" cy="448445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C492E47-CD60-FD43-9FB5-54514E19F446}"/>
              </a:ext>
            </a:extLst>
          </p:cNvPr>
          <p:cNvSpPr txBox="1"/>
          <p:nvPr/>
        </p:nvSpPr>
        <p:spPr>
          <a:xfrm>
            <a:off x="4990289" y="1015454"/>
            <a:ext cx="51945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产生上一页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PPT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的原因就是先发送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FIN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的一方会进入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状态，假设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是服务器，那么在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状态，相应的端口正在使用，所以会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bind()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error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，客户端也会进入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Time-wait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状态，但是客户端每次运行程序都会动态分配端口号，所以不影响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E6353AB-A6F0-AC4A-8690-A516168944D1}"/>
              </a:ext>
            </a:extLst>
          </p:cNvPr>
          <p:cNvSpPr txBox="1"/>
          <p:nvPr/>
        </p:nvSpPr>
        <p:spPr>
          <a:xfrm>
            <a:off x="4990289" y="3678805"/>
            <a:ext cx="5544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进入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Time-wait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是避免最后一个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ACK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丢失重传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4D7FBF9-EEF4-8342-8325-57301B1D8D06}"/>
              </a:ext>
            </a:extLst>
          </p:cNvPr>
          <p:cNvSpPr txBox="1"/>
          <p:nvPr/>
        </p:nvSpPr>
        <p:spPr>
          <a:xfrm>
            <a:off x="4485667" y="4337975"/>
            <a:ext cx="7706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如何将</a:t>
            </a:r>
            <a:r>
              <a:rPr kumimoji="1" lang="en-US" altLang="zh-CN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状态下的套接字端口号重新分配给新的套接字？</a:t>
            </a:r>
            <a:endParaRPr kumimoji="1" lang="en-US" altLang="zh-CN" sz="2000" b="1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4A4AE9-DD14-DE40-8C56-41300102C886}"/>
              </a:ext>
            </a:extLst>
          </p:cNvPr>
          <p:cNvSpPr txBox="1"/>
          <p:nvPr/>
        </p:nvSpPr>
        <p:spPr>
          <a:xfrm>
            <a:off x="4485667" y="413825"/>
            <a:ext cx="2001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bind()</a:t>
            </a:r>
            <a:r>
              <a:rPr kumimoji="1" lang="zh-CN" alt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error</a:t>
            </a:r>
            <a:endParaRPr lang="zh-CN" altLang="en-US" sz="2400" b="1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2C89C82-F0AF-5448-BB07-05E3A7F8BF49}"/>
              </a:ext>
            </a:extLst>
          </p:cNvPr>
          <p:cNvSpPr txBox="1"/>
          <p:nvPr/>
        </p:nvSpPr>
        <p:spPr>
          <a:xfrm>
            <a:off x="4485667" y="3045314"/>
            <a:ext cx="2001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Time-wait</a:t>
            </a:r>
            <a:endParaRPr lang="zh-CN" altLang="en-US" sz="2400" b="1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289EAA-C4A1-6848-8C66-32444ECF3AF7}"/>
              </a:ext>
            </a:extLst>
          </p:cNvPr>
          <p:cNvSpPr txBox="1"/>
          <p:nvPr/>
        </p:nvSpPr>
        <p:spPr>
          <a:xfrm>
            <a:off x="4990288" y="4997145"/>
            <a:ext cx="67279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#define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TRUE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zh-CN" b="0" dirty="0">
              <a:solidFill>
                <a:srgbClr val="0000F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b="1" dirty="0" err="1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setsockopt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SOL_SOCKET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1" dirty="0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SO_REUSEADDR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		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2393B2E-C5C0-5E49-B1B3-19E786F7BD6C}"/>
              </a:ext>
            </a:extLst>
          </p:cNvPr>
          <p:cNvSpPr txBox="1"/>
          <p:nvPr/>
        </p:nvSpPr>
        <p:spPr>
          <a:xfrm>
            <a:off x="4990288" y="6564256"/>
            <a:ext cx="55934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SO_REUSEADDR</a:t>
            </a:r>
            <a:r>
              <a:rPr lang="zh-CN" altLang="en-US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 默认为 </a:t>
            </a:r>
            <a:r>
              <a:rPr lang="en-US" altLang="zh-CN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lang="zh-CN" altLang="en-US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，即无法重用</a:t>
            </a:r>
            <a:r>
              <a:rPr lang="en-US" altLang="zh-CN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lang="zh-CN" altLang="en-US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的端口号</a:t>
            </a:r>
            <a:endParaRPr lang="zh-CN" altLang="en-US" sz="1600" b="1" dirty="0">
              <a:highlight>
                <a:srgbClr val="C0C0C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32657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9751A47-41C9-914B-B486-F3190A7837A8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65D886C-6C33-E049-B33A-9880EB5AB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720" y="50220"/>
            <a:ext cx="6056905" cy="368288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60DF9B8-26A0-3949-AFF2-22787D49A016}"/>
              </a:ext>
            </a:extLst>
          </p:cNvPr>
          <p:cNvSpPr txBox="1"/>
          <p:nvPr/>
        </p:nvSpPr>
        <p:spPr>
          <a:xfrm>
            <a:off x="166990" y="3429000"/>
            <a:ext cx="1185801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查看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算法的开启状态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b="1" dirty="0">
                <a:solidFill>
                  <a:srgbClr val="C00000"/>
                </a:solidFill>
                <a:latin typeface="Menlo" panose="020B0609030804020204" pitchFamily="49" charset="0"/>
              </a:rPr>
              <a:t>get</a:t>
            </a:r>
            <a:r>
              <a:rPr lang="en" altLang="zh-CN" b="1" dirty="0" err="1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IPPROTO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TCP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b="1" dirty="0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TCP_NODELAY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t_val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  <a:endParaRPr kumimoji="1"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如果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opt_val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，则使用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算法，为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则禁止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endParaRPr kumimoji="1" lang="en-US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设置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b="1" dirty="0">
                <a:solidFill>
                  <a:srgbClr val="C00000"/>
                </a:solidFill>
                <a:latin typeface="Menlo" panose="020B0609030804020204" pitchFamily="49" charset="0"/>
              </a:rPr>
              <a:t>set</a:t>
            </a:r>
            <a:r>
              <a:rPr lang="en" altLang="zh-CN" b="1" dirty="0" err="1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IPPROTO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TCP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b="1" dirty="0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TCP_NODELAY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t_val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dirty="0" err="1">
                <a:solidFill>
                  <a:srgbClr val="3B3B3B"/>
                </a:solidFill>
                <a:latin typeface="Menlo" panose="020B0609030804020204" pitchFamily="49" charset="0"/>
              </a:rPr>
              <a:t>sizeof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val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742950" lvl="1" indent="-285750">
              <a:buFont typeface="Wingdings" pitchFamily="2" charset="2"/>
              <a:buChar char="ü"/>
            </a:pPr>
            <a:endParaRPr lang="en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optval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=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，则禁止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  <a:endParaRPr kumimoji="1" lang="en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1289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6787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第十章</a:t>
            </a:r>
          </a:p>
        </p:txBody>
      </p:sp>
    </p:spTree>
    <p:extLst>
      <p:ext uri="{BB962C8B-B14F-4D97-AF65-F5344CB8AC3E}">
        <p14:creationId xmlns:p14="http://schemas.microsoft.com/office/powerpoint/2010/main" val="1805299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060D34D-9277-794D-9000-4085CD6ED5EA}"/>
              </a:ext>
            </a:extLst>
          </p:cNvPr>
          <p:cNvSpPr txBox="1"/>
          <p:nvPr/>
        </p:nvSpPr>
        <p:spPr>
          <a:xfrm>
            <a:off x="0" y="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并发服务器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4E0929A-DF9E-684B-8B5A-75E4696509E0}"/>
              </a:ext>
            </a:extLst>
          </p:cNvPr>
          <p:cNvSpPr txBox="1"/>
          <p:nvPr/>
        </p:nvSpPr>
        <p:spPr>
          <a:xfrm>
            <a:off x="990014" y="1225685"/>
            <a:ext cx="262764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多进程服务器</a:t>
            </a:r>
            <a:endParaRPr kumimoji="1" lang="en-US" altLang="zh-CN" sz="24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4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多线程服务器</a:t>
            </a:r>
            <a:endParaRPr kumimoji="1" lang="en-US" altLang="zh-CN" sz="24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4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多路复用服务器</a:t>
            </a:r>
          </a:p>
        </p:txBody>
      </p:sp>
    </p:spTree>
    <p:extLst>
      <p:ext uri="{BB962C8B-B14F-4D97-AF65-F5344CB8AC3E}">
        <p14:creationId xmlns:p14="http://schemas.microsoft.com/office/powerpoint/2010/main" val="875552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进程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CA7CCC-EC40-2648-88ED-89032D11B748}"/>
              </a:ext>
            </a:extLst>
          </p:cNvPr>
          <p:cNvSpPr txBox="1"/>
          <p:nvPr/>
        </p:nvSpPr>
        <p:spPr>
          <a:xfrm>
            <a:off x="1135929" y="1181911"/>
            <a:ext cx="79886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进程：占用内存空间的正在运行的程序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CPU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核的个数与可同时运行的进程数相同，如果进程数超过核数，则进程会分时使用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CPU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所有进程都会从操作系统分配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，值大于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2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，操作系统启动后的首个进程分配进程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ps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au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命令可以查看进程的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PID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0323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34088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第三章</a:t>
            </a:r>
          </a:p>
        </p:txBody>
      </p:sp>
    </p:spTree>
    <p:extLst>
      <p:ext uri="{BB962C8B-B14F-4D97-AF65-F5344CB8AC3E}">
        <p14:creationId xmlns:p14="http://schemas.microsoft.com/office/powerpoint/2010/main" val="13419242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784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fork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0CD41D-E57E-9847-9237-EE66AA7C3E5E}"/>
              </a:ext>
            </a:extLst>
          </p:cNvPr>
          <p:cNvSpPr txBox="1"/>
          <p:nvPr/>
        </p:nvSpPr>
        <p:spPr>
          <a:xfrm>
            <a:off x="502087" y="646494"/>
            <a:ext cx="4313104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unistd.h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[]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fork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"Child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"Parent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19C0F69E-5B6F-C14D-818E-781B73E0D315}"/>
              </a:ext>
            </a:extLst>
          </p:cNvPr>
          <p:cNvCxnSpPr/>
          <p:nvPr/>
        </p:nvCxnSpPr>
        <p:spPr>
          <a:xfrm flipH="1">
            <a:off x="2062264" y="2801565"/>
            <a:ext cx="1955260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5339210-BCDF-7C42-8EB3-28BEC124E47A}"/>
              </a:ext>
            </a:extLst>
          </p:cNvPr>
          <p:cNvSpPr txBox="1"/>
          <p:nvPr/>
        </p:nvSpPr>
        <p:spPr>
          <a:xfrm>
            <a:off x="3999691" y="2601510"/>
            <a:ext cx="8349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创建子进程，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pid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，会把之前的代码和之后的代码创建了一个新文件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A3CE1DA9-FD64-3D4D-AE23-5A0B2BDE7ECA}"/>
              </a:ext>
            </a:extLst>
          </p:cNvPr>
          <p:cNvCxnSpPr>
            <a:cxnSpLocks/>
          </p:cNvCxnSpPr>
          <p:nvPr/>
        </p:nvCxnSpPr>
        <p:spPr>
          <a:xfrm flipH="1" flipV="1">
            <a:off x="1614792" y="3423977"/>
            <a:ext cx="4562272" cy="438065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629275EF-E881-D749-B523-A5F726EF205E}"/>
              </a:ext>
            </a:extLst>
          </p:cNvPr>
          <p:cNvCxnSpPr>
            <a:cxnSpLocks/>
          </p:cNvCxnSpPr>
          <p:nvPr/>
        </p:nvCxnSpPr>
        <p:spPr>
          <a:xfrm flipH="1">
            <a:off x="4503907" y="4075889"/>
            <a:ext cx="1750978" cy="1060315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5E808FA-329E-BE4F-8535-2AC46446A7E8}"/>
              </a:ext>
            </a:extLst>
          </p:cNvPr>
          <p:cNvSpPr txBox="1"/>
          <p:nvPr/>
        </p:nvSpPr>
        <p:spPr>
          <a:xfrm>
            <a:off x="6545787" y="372617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子进程会执行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A517A8-B44A-AD4B-B926-9F6745B3E755}"/>
              </a:ext>
            </a:extLst>
          </p:cNvPr>
          <p:cNvSpPr txBox="1"/>
          <p:nvPr/>
        </p:nvSpPr>
        <p:spPr>
          <a:xfrm>
            <a:off x="1663430" y="6140469"/>
            <a:ext cx="2093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Parent Proc: [9, 23] </a:t>
            </a:r>
          </a:p>
          <a:p>
            <a:r>
              <a:rPr lang="zh-CN" altLang="en-US" dirty="0"/>
              <a:t>Child Proc: [13, 27]</a:t>
            </a:r>
          </a:p>
        </p:txBody>
      </p:sp>
    </p:spTree>
    <p:extLst>
      <p:ext uri="{BB962C8B-B14F-4D97-AF65-F5344CB8AC3E}">
        <p14:creationId xmlns:p14="http://schemas.microsoft.com/office/powerpoint/2010/main" val="7974495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784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fork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0CD41D-E57E-9847-9237-EE66AA7C3E5E}"/>
              </a:ext>
            </a:extLst>
          </p:cNvPr>
          <p:cNvSpPr txBox="1"/>
          <p:nvPr/>
        </p:nvSpPr>
        <p:spPr>
          <a:xfrm>
            <a:off x="502087" y="646494"/>
            <a:ext cx="4313104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unistd.h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[]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fork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"Child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"Parent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19C0F69E-5B6F-C14D-818E-781B73E0D315}"/>
              </a:ext>
            </a:extLst>
          </p:cNvPr>
          <p:cNvCxnSpPr/>
          <p:nvPr/>
        </p:nvCxnSpPr>
        <p:spPr>
          <a:xfrm flipH="1">
            <a:off x="2062264" y="2801565"/>
            <a:ext cx="1955260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5339210-BCDF-7C42-8EB3-28BEC124E47A}"/>
              </a:ext>
            </a:extLst>
          </p:cNvPr>
          <p:cNvSpPr txBox="1"/>
          <p:nvPr/>
        </p:nvSpPr>
        <p:spPr>
          <a:xfrm>
            <a:off x="4017524" y="2626627"/>
            <a:ext cx="83920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创建子进程，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pid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，会把之前的代码和之后的代码创建了一个新文件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A3CE1DA9-FD64-3D4D-AE23-5A0B2BDE7ECA}"/>
              </a:ext>
            </a:extLst>
          </p:cNvPr>
          <p:cNvCxnSpPr>
            <a:cxnSpLocks/>
          </p:cNvCxnSpPr>
          <p:nvPr/>
        </p:nvCxnSpPr>
        <p:spPr>
          <a:xfrm flipH="1">
            <a:off x="1663430" y="3862043"/>
            <a:ext cx="4513634" cy="23346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629275EF-E881-D749-B523-A5F726EF205E}"/>
              </a:ext>
            </a:extLst>
          </p:cNvPr>
          <p:cNvCxnSpPr>
            <a:cxnSpLocks/>
          </p:cNvCxnSpPr>
          <p:nvPr/>
        </p:nvCxnSpPr>
        <p:spPr>
          <a:xfrm flipH="1">
            <a:off x="4640094" y="4075889"/>
            <a:ext cx="1614791" cy="1770434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5E808FA-329E-BE4F-8535-2AC46446A7E8}"/>
              </a:ext>
            </a:extLst>
          </p:cNvPr>
          <p:cNvSpPr txBox="1"/>
          <p:nvPr/>
        </p:nvSpPr>
        <p:spPr>
          <a:xfrm>
            <a:off x="6545787" y="372617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父进程会执行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F62B961-3B04-2E4B-8BD7-7EA8F5DF0B32}"/>
              </a:ext>
            </a:extLst>
          </p:cNvPr>
          <p:cNvSpPr txBox="1"/>
          <p:nvPr/>
        </p:nvSpPr>
        <p:spPr>
          <a:xfrm>
            <a:off x="1663430" y="6140469"/>
            <a:ext cx="2093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Parent Proc: [9, 23] </a:t>
            </a:r>
          </a:p>
          <a:p>
            <a:r>
              <a:rPr lang="zh-CN" altLang="en-US" dirty="0"/>
              <a:t>Child Proc: [13, 27]</a:t>
            </a:r>
          </a:p>
        </p:txBody>
      </p:sp>
    </p:spTree>
    <p:extLst>
      <p:ext uri="{BB962C8B-B14F-4D97-AF65-F5344CB8AC3E}">
        <p14:creationId xmlns:p14="http://schemas.microsoft.com/office/powerpoint/2010/main" val="19333711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-1" y="0"/>
            <a:ext cx="4192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僵尸进程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2AA1F9-9C58-1E48-AAED-6ED27BCFB272}"/>
              </a:ext>
            </a:extLst>
          </p:cNvPr>
          <p:cNvSpPr txBox="1"/>
          <p:nvPr/>
        </p:nvSpPr>
        <p:spPr>
          <a:xfrm>
            <a:off x="1235413" y="1099226"/>
            <a:ext cx="968874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进程执行完后，应该被销毁，但是却没有及时销毁，占用系统资源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——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僵尸进程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子进程的终止方式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exit</a:t>
            </a: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执行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return</a:t>
            </a:r>
          </a:p>
          <a:p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子进程的返回值都会传递给操作系统，而操作系统不会销毁子进程，只有父进程主动发起请求，操作系统才会传递该值，否则只有在整个程序退出才会同时销毁父子进程</a:t>
            </a:r>
          </a:p>
        </p:txBody>
      </p:sp>
    </p:spTree>
    <p:extLst>
      <p:ext uri="{BB962C8B-B14F-4D97-AF65-F5344CB8AC3E}">
        <p14:creationId xmlns:p14="http://schemas.microsoft.com/office/powerpoint/2010/main" val="33671360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-1" y="0"/>
            <a:ext cx="4192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销毁僵尸进程：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wait(int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*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DAB5DA7-DF9F-944C-8CBC-C2CBBD1389EE}"/>
              </a:ext>
            </a:extLst>
          </p:cNvPr>
          <p:cNvSpPr txBox="1"/>
          <p:nvPr/>
        </p:nvSpPr>
        <p:spPr>
          <a:xfrm>
            <a:off x="921694" y="831874"/>
            <a:ext cx="8280671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wait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0000FF"/>
                </a:solidFill>
                <a:latin typeface="Menlo" panose="020B0609030804020204" pitchFamily="49" charset="0"/>
              </a:rPr>
              <a:t>&amp;status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endParaRPr lang="en" altLang="zh-CN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WIFEXITED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zh-CN" altLang="en-US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	//</a:t>
            </a:r>
            <a:r>
              <a:rPr lang="zh-CN" altLang="en-US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子进程是否正常终止</a:t>
            </a:r>
            <a:endParaRPr kumimoji="1" lang="en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WEXITSTATUS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//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子进程的返回值</a:t>
            </a:r>
            <a:endParaRPr kumimoji="1" lang="en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1DA5D1-2057-3643-9A7A-7B3DB1082D2E}"/>
              </a:ext>
            </a:extLst>
          </p:cNvPr>
          <p:cNvSpPr txBox="1"/>
          <p:nvPr/>
        </p:nvSpPr>
        <p:spPr>
          <a:xfrm>
            <a:off x="1274323" y="2908570"/>
            <a:ext cx="9417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函数，如果没有已终止的子进程，那么程序将阻塞，直到有子进程终止</a:t>
            </a:r>
          </a:p>
        </p:txBody>
      </p:sp>
    </p:spTree>
    <p:extLst>
      <p:ext uri="{BB962C8B-B14F-4D97-AF65-F5344CB8AC3E}">
        <p14:creationId xmlns:p14="http://schemas.microsoft.com/office/powerpoint/2010/main" val="33121362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287EB07-54EE-2642-A26E-A8949761B12E}"/>
              </a:ext>
            </a:extLst>
          </p:cNvPr>
          <p:cNvSpPr txBox="1"/>
          <p:nvPr/>
        </p:nvSpPr>
        <p:spPr>
          <a:xfrm>
            <a:off x="-2" y="0"/>
            <a:ext cx="10233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销毁僵尸进程：</a:t>
            </a:r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waitpid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B7126AE-E6FB-8C47-85E7-C274207DA982}"/>
              </a:ext>
            </a:extLst>
          </p:cNvPr>
          <p:cNvSpPr txBox="1"/>
          <p:nvPr/>
        </p:nvSpPr>
        <p:spPr>
          <a:xfrm>
            <a:off x="793209" y="1636958"/>
            <a:ext cx="1060558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waitpid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zh-CN" altLang="en-US" sz="20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Menlo" panose="020B0609030804020204" pitchFamily="49" charset="0"/>
              </a:rPr>
              <a:t>pid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statloc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options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742950" lvl="1" indent="-285750">
              <a:buFont typeface="Wingdings" pitchFamily="2" charset="2"/>
              <a:buChar char="ü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sz="2000" dirty="0" err="1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pid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：等待终止的目标子进程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ID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，若传递 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-1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，则与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wait 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相同，可等到任意子进程终止</a:t>
            </a: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sz="2000" dirty="0" err="1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statloc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：接收值</a:t>
            </a: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options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WNOHANG</a:t>
            </a:r>
            <a:r>
              <a:rPr lang="zh-CN" altLang="en-US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即使没有子进程也不会进入阻塞，返回 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0 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并退出函数</a:t>
            </a:r>
            <a:endParaRPr lang="en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384770-9522-E54C-80B4-3753E123BAE0}"/>
              </a:ext>
            </a:extLst>
          </p:cNvPr>
          <p:cNvSpPr txBox="1"/>
          <p:nvPr/>
        </p:nvSpPr>
        <p:spPr>
          <a:xfrm>
            <a:off x="826851" y="690664"/>
            <a:ext cx="6944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wait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可能会产生阻塞，而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400" dirty="0" err="1">
                <a:latin typeface="Optima" panose="02000503060000020004" pitchFamily="2" charset="0"/>
                <a:ea typeface="KaiTi" panose="02010609060101010101" pitchFamily="49" charset="-122"/>
              </a:rPr>
              <a:t>waitpid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可以防止阻塞</a:t>
            </a:r>
          </a:p>
        </p:txBody>
      </p:sp>
    </p:spTree>
    <p:extLst>
      <p:ext uri="{BB962C8B-B14F-4D97-AF65-F5344CB8AC3E}">
        <p14:creationId xmlns:p14="http://schemas.microsoft.com/office/powerpoint/2010/main" val="34549487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899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signal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C3AB41-C325-854F-9842-D0A8380540FC}"/>
              </a:ext>
            </a:extLst>
          </p:cNvPr>
          <p:cNvSpPr txBox="1"/>
          <p:nvPr/>
        </p:nvSpPr>
        <p:spPr>
          <a:xfrm>
            <a:off x="949939" y="2257136"/>
            <a:ext cx="8602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signal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signo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)))(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4CC498B-5228-D542-ADB5-D30078032AE0}"/>
              </a:ext>
            </a:extLst>
          </p:cNvPr>
          <p:cNvSpPr txBox="1"/>
          <p:nvPr/>
        </p:nvSpPr>
        <p:spPr>
          <a:xfrm>
            <a:off x="949939" y="2792157"/>
            <a:ext cx="87352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signal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signo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：特殊情况信息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SIGALRM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：已经通过调用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alarm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函数注册的时间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SIGINT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：输入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CTRL+C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SIGCHLD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：子进程终止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func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：调用的函数地址值（指针），该函数参数为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int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，返回值为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void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F81E86-603E-144D-B6F3-774A443E17BF}"/>
              </a:ext>
            </a:extLst>
          </p:cNvPr>
          <p:cNvSpPr txBox="1"/>
          <p:nvPr/>
        </p:nvSpPr>
        <p:spPr>
          <a:xfrm>
            <a:off x="949939" y="680936"/>
            <a:ext cx="85523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父进程往往很繁忙，不可能调用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waitpid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函数后一直等待到子进程终止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通过信号注册函数，如果子进程终止，请求操作系统调用特定函数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F0A4115-85E5-3140-B61D-A5E883FEB7FB}"/>
              </a:ext>
            </a:extLst>
          </p:cNvPr>
          <p:cNvSpPr txBox="1"/>
          <p:nvPr/>
        </p:nvSpPr>
        <p:spPr>
          <a:xfrm>
            <a:off x="949939" y="5103830"/>
            <a:ext cx="74353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unsigned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alarm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unsigned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3CD24B8-4697-DF49-8B60-19AA45779957}"/>
              </a:ext>
            </a:extLst>
          </p:cNvPr>
          <p:cNvSpPr txBox="1"/>
          <p:nvPr/>
        </p:nvSpPr>
        <p:spPr>
          <a:xfrm>
            <a:off x="1031132" y="5642043"/>
            <a:ext cx="9704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多少秒后除法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SIGALRM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信号，如果没有指定预约信号后的处理函数，就终止进程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AA6D617-BAD7-4940-BB53-46B6AD9AD31A}"/>
              </a:ext>
            </a:extLst>
          </p:cNvPr>
          <p:cNvSpPr txBox="1"/>
          <p:nvPr/>
        </p:nvSpPr>
        <p:spPr>
          <a:xfrm>
            <a:off x="1031132" y="6177064"/>
            <a:ext cx="94552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发生信号时将唤醒由于调用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sleep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函数而进入阻塞状态的进程，进程一旦唤醒，就不会再进入睡眠状态</a:t>
            </a:r>
          </a:p>
        </p:txBody>
      </p:sp>
    </p:spTree>
    <p:extLst>
      <p:ext uri="{BB962C8B-B14F-4D97-AF65-F5344CB8AC3E}">
        <p14:creationId xmlns:p14="http://schemas.microsoft.com/office/powerpoint/2010/main" val="13721380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2379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sigaction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31D3213-2CBD-0D42-91F1-9C39B0C98652}"/>
              </a:ext>
            </a:extLst>
          </p:cNvPr>
          <p:cNvSpPr txBox="1"/>
          <p:nvPr/>
        </p:nvSpPr>
        <p:spPr>
          <a:xfrm>
            <a:off x="464493" y="895343"/>
            <a:ext cx="11510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sigaction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signo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sigaction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zh-CN" altLang="en-US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sigaction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oldact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8B40798-1890-014D-A032-B2B136A7FBFF}"/>
              </a:ext>
            </a:extLst>
          </p:cNvPr>
          <p:cNvSpPr txBox="1"/>
          <p:nvPr/>
        </p:nvSpPr>
        <p:spPr>
          <a:xfrm>
            <a:off x="464493" y="1636798"/>
            <a:ext cx="955499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sigaction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sa_handler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  <a:r>
              <a:rPr lang="en" altLang="zh-CN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sigset_t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sa_mask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sa_flags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  <a:endParaRPr lang="en" altLang="zh-CN" dirty="0">
              <a:solidFill>
                <a:srgbClr val="008000"/>
              </a:solidFill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6BB213DB-5E11-7B48-B0D7-9883714151BA}"/>
              </a:ext>
            </a:extLst>
          </p:cNvPr>
          <p:cNvCxnSpPr>
            <a:cxnSpLocks/>
          </p:cNvCxnSpPr>
          <p:nvPr/>
        </p:nvCxnSpPr>
        <p:spPr>
          <a:xfrm flipV="1">
            <a:off x="2986391" y="1342417"/>
            <a:ext cx="3842426" cy="369332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7597DF8-D3ED-0641-A3A8-CBB48A029C53}"/>
              </a:ext>
            </a:extLst>
          </p:cNvPr>
          <p:cNvSpPr txBox="1"/>
          <p:nvPr/>
        </p:nvSpPr>
        <p:spPr>
          <a:xfrm>
            <a:off x="464493" y="3685505"/>
            <a:ext cx="91807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代替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signal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函数，更稳定，因为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signal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UNIX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不同操作系统可能存在区别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37B895D-26AC-6D44-8808-9B7F8E237C61}"/>
              </a:ext>
            </a:extLst>
          </p:cNvPr>
          <p:cNvSpPr txBox="1"/>
          <p:nvPr/>
        </p:nvSpPr>
        <p:spPr>
          <a:xfrm>
            <a:off x="486383" y="4416357"/>
            <a:ext cx="90989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结构体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sigaction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中第一个同样是传递信号函数指针，其余设置为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signo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不变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4B8FB5-B77A-9D44-B77F-0963DAB30FFF}"/>
              </a:ext>
            </a:extLst>
          </p:cNvPr>
          <p:cNvSpPr txBox="1"/>
          <p:nvPr/>
        </p:nvSpPr>
        <p:spPr>
          <a:xfrm>
            <a:off x="4849004" y="2505511"/>
            <a:ext cx="61624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sigemptyset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(&amp;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act.sa_mask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);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 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设置为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791EE9B5-1ED3-1C46-9B7D-97A8CD2F96DE}"/>
              </a:ext>
            </a:extLst>
          </p:cNvPr>
          <p:cNvCxnSpPr>
            <a:stCxn id="13" idx="1"/>
          </p:cNvCxnSpPr>
          <p:nvPr/>
        </p:nvCxnSpPr>
        <p:spPr>
          <a:xfrm flipH="1" flipV="1">
            <a:off x="3677056" y="2690177"/>
            <a:ext cx="1171948" cy="15389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94166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2379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sigaction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D673F7F-EF7F-E04D-BEBC-87053ABAEBC2}"/>
              </a:ext>
            </a:extLst>
          </p:cNvPr>
          <p:cNvSpPr txBox="1"/>
          <p:nvPr/>
        </p:nvSpPr>
        <p:spPr>
          <a:xfrm>
            <a:off x="1155159" y="1212690"/>
            <a:ext cx="292073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Child1 proc id: 5138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Hi! I'm child1 process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Child2 proc id: 5139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Hi, I'm child2 process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Removed proc id: 5138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Child send: 12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Removed proc id: 5139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Child send: 24 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  <a:p>
            <a:r>
              <a:rPr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wait...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DD07A2C-1888-C245-A917-EA216BCABA30}"/>
              </a:ext>
            </a:extLst>
          </p:cNvPr>
          <p:cNvSpPr txBox="1"/>
          <p:nvPr/>
        </p:nvSpPr>
        <p:spPr>
          <a:xfrm>
            <a:off x="2840477" y="76944"/>
            <a:ext cx="1974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err="1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remove_zombie.c</a:t>
            </a:r>
            <a:endParaRPr kumimoji="1" lang="zh-CN" altLang="en-US" b="1" dirty="0">
              <a:solidFill>
                <a:srgbClr val="C00000"/>
              </a:solidFill>
              <a:highlight>
                <a:srgbClr val="FFFF00"/>
              </a:highlight>
              <a:latin typeface="Optima" panose="02000503060000020004" pitchFamily="2" charset="0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94E1F1BC-DA01-9844-9889-BA4267B5DE62}"/>
              </a:ext>
            </a:extLst>
          </p:cNvPr>
          <p:cNvCxnSpPr>
            <a:cxnSpLocks/>
          </p:cNvCxnSpPr>
          <p:nvPr/>
        </p:nvCxnSpPr>
        <p:spPr>
          <a:xfrm flipH="1">
            <a:off x="3779324" y="3059349"/>
            <a:ext cx="1016412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699ABD02-53F6-E340-ADC3-ECB29B8366EB}"/>
              </a:ext>
            </a:extLst>
          </p:cNvPr>
          <p:cNvSpPr txBox="1"/>
          <p:nvPr/>
        </p:nvSpPr>
        <p:spPr>
          <a:xfrm>
            <a:off x="5268920" y="2874683"/>
            <a:ext cx="5657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10s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 后第一个子进程结束，触发信号函数</a:t>
            </a:r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F67A5305-23BE-BE4D-83BD-17D7F9DD4F9A}"/>
              </a:ext>
            </a:extLst>
          </p:cNvPr>
          <p:cNvCxnSpPr>
            <a:cxnSpLocks/>
          </p:cNvCxnSpPr>
          <p:nvPr/>
        </p:nvCxnSpPr>
        <p:spPr>
          <a:xfrm flipH="1">
            <a:off x="3779324" y="3902413"/>
            <a:ext cx="1016412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2BA5E3CC-EA1C-734F-9B46-2B7F17BACD84}"/>
              </a:ext>
            </a:extLst>
          </p:cNvPr>
          <p:cNvSpPr txBox="1"/>
          <p:nvPr/>
        </p:nvSpPr>
        <p:spPr>
          <a:xfrm>
            <a:off x="5268919" y="3717747"/>
            <a:ext cx="5657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10s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 后第二个子进程结束，触发信号函数</a:t>
            </a:r>
          </a:p>
        </p:txBody>
      </p:sp>
    </p:spTree>
    <p:extLst>
      <p:ext uri="{BB962C8B-B14F-4D97-AF65-F5344CB8AC3E}">
        <p14:creationId xmlns:p14="http://schemas.microsoft.com/office/powerpoint/2010/main" val="23622867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7D8DC2-DD62-D245-AE0D-B0BE791F7CEE}"/>
              </a:ext>
            </a:extLst>
          </p:cNvPr>
          <p:cNvSpPr txBox="1"/>
          <p:nvPr/>
        </p:nvSpPr>
        <p:spPr>
          <a:xfrm>
            <a:off x="0" y="0"/>
            <a:ext cx="4554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基于进程的并发服务器模型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3CEC98-0F01-D64D-89C6-1F191D4EA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137" y="1000278"/>
            <a:ext cx="6841280" cy="41766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1D606FA-C9C7-8E4C-BFB4-B11BD25A70D4}"/>
              </a:ext>
            </a:extLst>
          </p:cNvPr>
          <p:cNvSpPr txBox="1"/>
          <p:nvPr/>
        </p:nvSpPr>
        <p:spPr>
          <a:xfrm>
            <a:off x="4705754" y="76944"/>
            <a:ext cx="3708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echo_client.c </a:t>
            </a:r>
            <a:r>
              <a:rPr lang="zh-CN" alt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   </a:t>
            </a:r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echo_mpserver.c</a:t>
            </a:r>
          </a:p>
        </p:txBody>
      </p:sp>
    </p:spTree>
    <p:extLst>
      <p:ext uri="{BB962C8B-B14F-4D97-AF65-F5344CB8AC3E}">
        <p14:creationId xmlns:p14="http://schemas.microsoft.com/office/powerpoint/2010/main" val="2818311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7D8DC2-DD62-D245-AE0D-B0BE791F7CEE}"/>
              </a:ext>
            </a:extLst>
          </p:cNvPr>
          <p:cNvSpPr txBox="1"/>
          <p:nvPr/>
        </p:nvSpPr>
        <p:spPr>
          <a:xfrm>
            <a:off x="0" y="0"/>
            <a:ext cx="4554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基于进程的并发服务器模型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1D606FA-C9C7-8E4C-BFB4-B11BD25A70D4}"/>
              </a:ext>
            </a:extLst>
          </p:cNvPr>
          <p:cNvSpPr txBox="1"/>
          <p:nvPr/>
        </p:nvSpPr>
        <p:spPr>
          <a:xfrm>
            <a:off x="4705755" y="76944"/>
            <a:ext cx="3737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echo_client.c </a:t>
            </a:r>
            <a:r>
              <a:rPr lang="zh-CN" alt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   </a:t>
            </a:r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echo_mpserver.c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F0AC969-90AF-BB47-AF6C-06FDA2443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23" y="952379"/>
            <a:ext cx="5083378" cy="332715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53B6E44-0204-3E4E-8D1D-CAD0EBA94B8D}"/>
              </a:ext>
            </a:extLst>
          </p:cNvPr>
          <p:cNvSpPr txBox="1"/>
          <p:nvPr/>
        </p:nvSpPr>
        <p:spPr>
          <a:xfrm>
            <a:off x="1750979" y="4493963"/>
            <a:ext cx="534633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fork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只复制了文件描述符，没有复制套接字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复制后，需要关闭无关的套接字文件描述符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父进程关闭客户端套接字文件描述符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子进程关闭服务器端套接字文件描述符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B103C5E-6241-7349-A177-283700C98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676" y="948320"/>
            <a:ext cx="5091880" cy="333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7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BBAECB8-91DD-9541-BFD3-75FFFF4C5116}"/>
              </a:ext>
            </a:extLst>
          </p:cNvPr>
          <p:cNvSpPr txBox="1"/>
          <p:nvPr/>
        </p:nvSpPr>
        <p:spPr>
          <a:xfrm>
            <a:off x="0" y="0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IPv4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地址族分类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00D2273-6A28-4740-AF02-5CC65E7A9F46}"/>
              </a:ext>
            </a:extLst>
          </p:cNvPr>
          <p:cNvSpPr txBox="1"/>
          <p:nvPr/>
        </p:nvSpPr>
        <p:spPr>
          <a:xfrm>
            <a:off x="1108953" y="710119"/>
            <a:ext cx="59844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IPv4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字节，分为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ABCDE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类别，网络号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主机号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IPv6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6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</a:t>
            </a:r>
          </a:p>
        </p:txBody>
      </p:sp>
    </p:spTree>
    <p:extLst>
      <p:ext uri="{BB962C8B-B14F-4D97-AF65-F5344CB8AC3E}">
        <p14:creationId xmlns:p14="http://schemas.microsoft.com/office/powerpoint/2010/main" val="10882969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2218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程序分割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72B4ECA-C94B-564F-883A-54D8DD49CC0E}"/>
              </a:ext>
            </a:extLst>
          </p:cNvPr>
          <p:cNvSpPr txBox="1"/>
          <p:nvPr/>
        </p:nvSpPr>
        <p:spPr>
          <a:xfrm>
            <a:off x="2470555" y="76944"/>
            <a:ext cx="39691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echo_client.c </a:t>
            </a:r>
            <a:r>
              <a:rPr lang="zh-CN" alt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   </a:t>
            </a:r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echo_mp</a:t>
            </a:r>
            <a:r>
              <a:rPr lang="en-US" altLang="zh-CN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client</a:t>
            </a:r>
            <a:r>
              <a:rPr lang="zh-CN" altLang="en-US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.c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E71DCC-8974-454C-8BA9-7319C66B8439}"/>
              </a:ext>
            </a:extLst>
          </p:cNvPr>
          <p:cNvSpPr txBox="1"/>
          <p:nvPr/>
        </p:nvSpPr>
        <p:spPr>
          <a:xfrm>
            <a:off x="1313234" y="1118681"/>
            <a:ext cx="9387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之前的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echo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客户端传输数据是，向服务器发送数据，等待服务器端回复，直到接收完服务器端的回声数据，才能传输下一批数据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8A41DED-9CB8-CF43-8506-919C033CA955}"/>
              </a:ext>
            </a:extLst>
          </p:cNvPr>
          <p:cNvSpPr txBox="1"/>
          <p:nvPr/>
        </p:nvSpPr>
        <p:spPr>
          <a:xfrm>
            <a:off x="1313234" y="2363593"/>
            <a:ext cx="5057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客户端的父进程接收数据，子进程发送数据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C688A0-CDE1-124F-8EF4-15207611E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774" y="1683966"/>
            <a:ext cx="3991988" cy="21594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3A552C2-5210-D341-AC5C-E6F2073E5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285" y="3370315"/>
            <a:ext cx="5478834" cy="305725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636F2C2-BA3F-6B4C-9332-69414B248E27}"/>
              </a:ext>
            </a:extLst>
          </p:cNvPr>
          <p:cNvSpPr txBox="1"/>
          <p:nvPr/>
        </p:nvSpPr>
        <p:spPr>
          <a:xfrm>
            <a:off x="6006830" y="4908323"/>
            <a:ext cx="3775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提高了频繁交换数据的程序性能</a:t>
            </a:r>
          </a:p>
        </p:txBody>
      </p:sp>
    </p:spTree>
    <p:extLst>
      <p:ext uri="{BB962C8B-B14F-4D97-AF65-F5344CB8AC3E}">
        <p14:creationId xmlns:p14="http://schemas.microsoft.com/office/powerpoint/2010/main" val="13187426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090596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304484" y="2875002"/>
            <a:ext cx="35830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第十一章</a:t>
            </a:r>
          </a:p>
        </p:txBody>
      </p:sp>
    </p:spTree>
    <p:extLst>
      <p:ext uri="{BB962C8B-B14F-4D97-AF65-F5344CB8AC3E}">
        <p14:creationId xmlns:p14="http://schemas.microsoft.com/office/powerpoint/2010/main" val="299535934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通过管道实现进程间通信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79F7E8-2AEC-9B47-BD98-06FAF1E4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296" y="1010866"/>
            <a:ext cx="4393498" cy="154750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BA38694-C999-B148-B78F-00AA8666C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40" y="3202426"/>
            <a:ext cx="5435060" cy="243483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51AED9B-76C5-C64E-B550-9210350229C6}"/>
              </a:ext>
            </a:extLst>
          </p:cNvPr>
          <p:cNvSpPr txBox="1"/>
          <p:nvPr/>
        </p:nvSpPr>
        <p:spPr>
          <a:xfrm>
            <a:off x="6845840" y="2158730"/>
            <a:ext cx="387404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pipe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filedes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" altLang="zh-CN" sz="20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]);</a:t>
            </a:r>
          </a:p>
          <a:p>
            <a:pPr marL="285750" indent="-285750">
              <a:buFont typeface="Wingdings" pitchFamily="2" charset="2"/>
              <a:buChar char="Ø"/>
            </a:pPr>
            <a:endParaRPr lang="en" altLang="zh-CN" sz="2000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2000" dirty="0">
                <a:solidFill>
                  <a:srgbClr val="3B3B3B"/>
                </a:solidFill>
                <a:latin typeface=""/>
                <a:ea typeface="KaiTi" panose="02010609060101010101" pitchFamily="49" charset="-122"/>
              </a:rPr>
              <a:t>file</a:t>
            </a:r>
            <a:r>
              <a:rPr lang="en-US" altLang="zh-CN" sz="2000" dirty="0">
                <a:solidFill>
                  <a:srgbClr val="3B3B3B"/>
                </a:solidFill>
                <a:latin typeface=""/>
                <a:ea typeface="KaiTi" panose="02010609060101010101" pitchFamily="49" charset="-122"/>
              </a:rPr>
              <a:t>des[0]:</a:t>
            </a:r>
            <a:r>
              <a:rPr lang="zh-CN" altLang="en-US" sz="2000" dirty="0">
                <a:solidFill>
                  <a:srgbClr val="3B3B3B"/>
                </a:solidFill>
                <a:latin typeface=""/>
                <a:ea typeface="KaiTi" panose="02010609060101010101" pitchFamily="49" charset="-122"/>
              </a:rPr>
              <a:t> 管道出口，接收</a:t>
            </a:r>
            <a:endParaRPr lang="en-US" altLang="zh-CN" sz="2000" dirty="0">
              <a:solidFill>
                <a:srgbClr val="3B3B3B"/>
              </a:solidFill>
              <a:latin typeface="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" altLang="zh-CN" sz="2000" dirty="0">
              <a:solidFill>
                <a:srgbClr val="3B3B3B"/>
              </a:solidFill>
              <a:latin typeface="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2000" dirty="0">
                <a:solidFill>
                  <a:srgbClr val="3B3B3B"/>
                </a:solidFill>
                <a:latin typeface=""/>
                <a:ea typeface="KaiTi" panose="02010609060101010101" pitchFamily="49" charset="-122"/>
              </a:rPr>
              <a:t>file</a:t>
            </a:r>
            <a:r>
              <a:rPr lang="en-US" altLang="zh-CN" sz="2000" dirty="0">
                <a:solidFill>
                  <a:srgbClr val="3B3B3B"/>
                </a:solidFill>
                <a:latin typeface=""/>
                <a:ea typeface="KaiTi" panose="02010609060101010101" pitchFamily="49" charset="-122"/>
              </a:rPr>
              <a:t>des[1]:</a:t>
            </a:r>
            <a:r>
              <a:rPr lang="zh-CN" altLang="en-US" sz="2000" dirty="0">
                <a:solidFill>
                  <a:srgbClr val="3B3B3B"/>
                </a:solidFill>
                <a:latin typeface=""/>
                <a:ea typeface="KaiTi" panose="02010609060101010101" pitchFamily="49" charset="-122"/>
              </a:rPr>
              <a:t> 管道入口，发送</a:t>
            </a:r>
            <a:endParaRPr lang="en-US" altLang="zh-CN" sz="2000" dirty="0">
              <a:solidFill>
                <a:srgbClr val="3B3B3B"/>
              </a:solidFill>
              <a:latin typeface=""/>
              <a:ea typeface="KaiTi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A6E582-1A26-1B45-9314-44ABF3461AD2}"/>
              </a:ext>
            </a:extLst>
          </p:cNvPr>
          <p:cNvSpPr txBox="1"/>
          <p:nvPr/>
        </p:nvSpPr>
        <p:spPr>
          <a:xfrm>
            <a:off x="4289628" y="76944"/>
            <a:ext cx="1127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pipe1.c</a:t>
            </a:r>
            <a:endParaRPr lang="zh-CN" altLang="en-US" b="1" dirty="0">
              <a:solidFill>
                <a:srgbClr val="C00000"/>
              </a:solidFill>
              <a:highlight>
                <a:srgbClr val="FFFF00"/>
              </a:highlight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9865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单管道双向通信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43DC97A-858B-8E4F-8F5A-7B99E9950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325" y="752676"/>
            <a:ext cx="6319061" cy="303445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73F97F0-F4FA-904A-9D91-12C66C6B9A46}"/>
              </a:ext>
            </a:extLst>
          </p:cNvPr>
          <p:cNvSpPr txBox="1"/>
          <p:nvPr/>
        </p:nvSpPr>
        <p:spPr>
          <a:xfrm>
            <a:off x="1349087" y="4433570"/>
            <a:ext cx="97449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"/>
                <a:ea typeface="KaiTi" panose="02010609060101010101" pitchFamily="49" charset="-122"/>
              </a:rPr>
              <a:t>向管道传输数据后，先调用</a:t>
            </a:r>
            <a:r>
              <a:rPr kumimoji="1" lang="en-US" altLang="zh-CN" sz="2000" dirty="0">
                <a:latin typeface=""/>
                <a:ea typeface="KaiTi" panose="02010609060101010101" pitchFamily="49" charset="-122"/>
              </a:rPr>
              <a:t> read </a:t>
            </a:r>
            <a:r>
              <a:rPr kumimoji="1" lang="zh-CN" altLang="en-US" sz="2000" dirty="0">
                <a:latin typeface=""/>
                <a:ea typeface="KaiTi" panose="02010609060101010101" pitchFamily="49" charset="-122"/>
              </a:rPr>
              <a:t>的进程会读取数据，</a:t>
            </a:r>
            <a:endParaRPr kumimoji="1" lang="en-US" altLang="zh-CN" sz="2000" dirty="0">
              <a:latin typeface=""/>
              <a:ea typeface="KaiTi" panose="02010609060101010101" pitchFamily="49" charset="-122"/>
            </a:endParaRPr>
          </a:p>
          <a:p>
            <a:r>
              <a:rPr kumimoji="1" lang="zh-CN" altLang="en-US" sz="2000" dirty="0">
                <a:latin typeface=""/>
                <a:ea typeface="KaiTi" panose="02010609060101010101" pitchFamily="49" charset="-122"/>
              </a:rPr>
              <a:t>如果此时没有数据可以读取，但是另一个进程调用</a:t>
            </a:r>
            <a:r>
              <a:rPr kumimoji="1" lang="en-US" altLang="zh-CN" sz="2000" dirty="0">
                <a:latin typeface=""/>
                <a:ea typeface="KaiTi" panose="02010609060101010101" pitchFamily="49" charset="-122"/>
              </a:rPr>
              <a:t> read</a:t>
            </a:r>
            <a:r>
              <a:rPr kumimoji="1" lang="zh-CN" altLang="en-US" sz="2000" dirty="0">
                <a:latin typeface=""/>
                <a:ea typeface="KaiTi" panose="02010609060101010101" pitchFamily="49" charset="-122"/>
              </a:rPr>
              <a:t>，就会一直等待数据进入管道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654A5F9-E285-8C40-807F-F81225B29244}"/>
              </a:ext>
            </a:extLst>
          </p:cNvPr>
          <p:cNvSpPr txBox="1"/>
          <p:nvPr/>
        </p:nvSpPr>
        <p:spPr>
          <a:xfrm>
            <a:off x="2698175" y="76944"/>
            <a:ext cx="1127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pipe2.c</a:t>
            </a:r>
            <a:endParaRPr lang="zh-CN" altLang="en-US" b="1" dirty="0">
              <a:solidFill>
                <a:srgbClr val="C00000"/>
              </a:solidFill>
              <a:highlight>
                <a:srgbClr val="FFFF00"/>
              </a:highlight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6532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双管道双向通信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0F59A7-D8EF-F641-87F9-4BB34835E2AA}"/>
              </a:ext>
            </a:extLst>
          </p:cNvPr>
          <p:cNvSpPr txBox="1"/>
          <p:nvPr/>
        </p:nvSpPr>
        <p:spPr>
          <a:xfrm>
            <a:off x="2698175" y="76944"/>
            <a:ext cx="1127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</a:rPr>
              <a:t>pipe3.c</a:t>
            </a:r>
            <a:endParaRPr lang="zh-CN" altLang="en-US" b="1" dirty="0">
              <a:solidFill>
                <a:srgbClr val="C00000"/>
              </a:solidFill>
              <a:highlight>
                <a:srgbClr val="FFFF00"/>
              </a:highlight>
              <a:latin typeface="Optima" panose="02000503060000020004" pitchFamily="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3C35B1C-D92C-0049-B861-701FAC029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671" y="1155380"/>
            <a:ext cx="7113736" cy="264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010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92548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302881" y="2875002"/>
            <a:ext cx="358623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第十二章</a:t>
            </a:r>
          </a:p>
        </p:txBody>
      </p:sp>
    </p:spTree>
    <p:extLst>
      <p:ext uri="{BB962C8B-B14F-4D97-AF65-F5344CB8AC3E}">
        <p14:creationId xmlns:p14="http://schemas.microsoft.com/office/powerpoint/2010/main" val="52847356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39952822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168733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78B0F4-1A3D-4247-B749-1BCFB2AF548D}"/>
              </a:ext>
            </a:extLst>
          </p:cNvPr>
          <p:cNvSpPr txBox="1"/>
          <p:nvPr/>
        </p:nvSpPr>
        <p:spPr>
          <a:xfrm>
            <a:off x="0" y="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端口号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E94EC0-53C7-BF46-93D2-DC63F5B9865C}"/>
              </a:ext>
            </a:extLst>
          </p:cNvPr>
          <p:cNvSpPr txBox="1"/>
          <p:nvPr/>
        </p:nvSpPr>
        <p:spPr>
          <a:xfrm>
            <a:off x="729573" y="807077"/>
            <a:ext cx="95817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同一操作系统内部为了区分不同套接字而设置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16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位构成，范围为：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0~65535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0~1023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为周知端口号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lvl="1"/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不会共用端口号，可以重复，即如果某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套接字使用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9190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端口号，其它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套接字不可以使用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9190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端口号，但是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套接字可以使用</a:t>
            </a:r>
          </a:p>
        </p:txBody>
      </p:sp>
    </p:spTree>
    <p:extLst>
      <p:ext uri="{BB962C8B-B14F-4D97-AF65-F5344CB8AC3E}">
        <p14:creationId xmlns:p14="http://schemas.microsoft.com/office/powerpoint/2010/main" val="30557382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67077711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29792535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47570516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94266806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24354997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55222106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88280746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8790997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10829915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383987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8FF722E-CA9D-AA47-A0FB-B9A0D4F79428}"/>
              </a:ext>
            </a:extLst>
          </p:cNvPr>
          <p:cNvSpPr txBox="1"/>
          <p:nvPr/>
        </p:nvSpPr>
        <p:spPr>
          <a:xfrm>
            <a:off x="350194" y="478888"/>
            <a:ext cx="10028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为了找到某主机上的某进程，需要用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地址和端口标识，可以用结构体存储这两个变量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31E78D1-85BA-1245-B34A-0C597D52DAB2}"/>
              </a:ext>
            </a:extLst>
          </p:cNvPr>
          <p:cNvSpPr txBox="1"/>
          <p:nvPr/>
        </p:nvSpPr>
        <p:spPr>
          <a:xfrm>
            <a:off x="1293777" y="807077"/>
            <a:ext cx="1045723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dirty="0">
                <a:solidFill>
                  <a:srgbClr val="3B3B3B"/>
                </a:solidFill>
                <a:latin typeface="Menlo" panose="020B0609030804020204" pitchFamily="49" charset="0"/>
              </a:rPr>
              <a:t>	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sa_family_t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地址族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uint16_t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16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位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 TCP/UDP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端口号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32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位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sin_zero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8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];	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为了与 </a:t>
            </a:r>
            <a:r>
              <a:rPr lang="en-US" altLang="zh-CN" dirty="0" err="1">
                <a:solidFill>
                  <a:srgbClr val="267F99"/>
                </a:solidFill>
                <a:latin typeface="Menlo" panose="020B0609030804020204" pitchFamily="49" charset="0"/>
              </a:rPr>
              <a:t>sockaddr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结构体保持一致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pPr>
              <a:lnSpc>
                <a:spcPct val="50000"/>
              </a:lnSpc>
            </a:pPr>
            <a:endParaRPr lang="en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32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位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 IPv4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endParaRPr lang="en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endParaRPr lang="en" altLang="zh-CN" b="0" dirty="0">
              <a:solidFill>
                <a:srgbClr val="795E26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bind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zh-CN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00C0743-570C-7041-94AD-09C295B0220E}"/>
              </a:ext>
            </a:extLst>
          </p:cNvPr>
          <p:cNvSpPr txBox="1"/>
          <p:nvPr/>
        </p:nvSpPr>
        <p:spPr>
          <a:xfrm>
            <a:off x="0" y="0"/>
            <a:ext cx="2056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sockaddr_in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D74F1-B831-2747-8277-87770911D73C}"/>
              </a:ext>
            </a:extLst>
          </p:cNvPr>
          <p:cNvSpPr txBox="1"/>
          <p:nvPr/>
        </p:nvSpPr>
        <p:spPr>
          <a:xfrm>
            <a:off x="350194" y="4996149"/>
            <a:ext cx="87110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可以看到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blind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函数的第二个参数类型为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sz="2000" dirty="0">
                <a:solidFill>
                  <a:srgbClr val="3B3B3B"/>
                </a:solidFill>
                <a:latin typeface="Menlo" panose="020B0609030804020204" pitchFamily="49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结构体指针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3A36EA8-8D24-2847-8A2B-D54D5F55E3A7}"/>
              </a:ext>
            </a:extLst>
          </p:cNvPr>
          <p:cNvSpPr txBox="1"/>
          <p:nvPr/>
        </p:nvSpPr>
        <p:spPr>
          <a:xfrm>
            <a:off x="1293777" y="5324298"/>
            <a:ext cx="548640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sa_family_t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sa_data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14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931AA49-D59C-E84A-A3F3-DE0D57FC8877}"/>
              </a:ext>
            </a:extLst>
          </p:cNvPr>
          <p:cNvSpPr txBox="1"/>
          <p:nvPr/>
        </p:nvSpPr>
        <p:spPr>
          <a:xfrm>
            <a:off x="6522394" y="5998457"/>
            <a:ext cx="39004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这样就使得满足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个字节要求</a:t>
            </a:r>
          </a:p>
        </p:txBody>
      </p:sp>
    </p:spTree>
    <p:extLst>
      <p:ext uri="{BB962C8B-B14F-4D97-AF65-F5344CB8AC3E}">
        <p14:creationId xmlns:p14="http://schemas.microsoft.com/office/powerpoint/2010/main" val="199913638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51413705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63089884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0382959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87201839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3014659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410621153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98621341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49256185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68050613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244940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7F7CC2F-F2DE-2645-BEF7-1EE34EF3B217}"/>
              </a:ext>
            </a:extLst>
          </p:cNvPr>
          <p:cNvSpPr txBox="1"/>
          <p:nvPr/>
        </p:nvSpPr>
        <p:spPr>
          <a:xfrm>
            <a:off x="0" y="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字节序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C0536FA-CFE9-BD4B-9A32-B4678306684D}"/>
              </a:ext>
            </a:extLst>
          </p:cNvPr>
          <p:cNvSpPr txBox="1"/>
          <p:nvPr/>
        </p:nvSpPr>
        <p:spPr>
          <a:xfrm>
            <a:off x="1400783" y="894945"/>
            <a:ext cx="2492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大端序：从左向右存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小端序：从右向左存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088F589-1E0C-AF4E-95E0-8FF457BE3955}"/>
              </a:ext>
            </a:extLst>
          </p:cNvPr>
          <p:cNvSpPr txBox="1"/>
          <p:nvPr/>
        </p:nvSpPr>
        <p:spPr>
          <a:xfrm>
            <a:off x="1400783" y="2344366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统一的网络字节序为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大端序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1AD77BF-5A9A-754E-9B07-64EFB21B1C4C}"/>
              </a:ext>
            </a:extLst>
          </p:cNvPr>
          <p:cNvSpPr txBox="1"/>
          <p:nvPr/>
        </p:nvSpPr>
        <p:spPr>
          <a:xfrm>
            <a:off x="1400783" y="1710313"/>
            <a:ext cx="4801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数据传出是先传左边的字节，再传右边的</a:t>
            </a:r>
          </a:p>
        </p:txBody>
      </p:sp>
    </p:spTree>
    <p:extLst>
      <p:ext uri="{BB962C8B-B14F-4D97-AF65-F5344CB8AC3E}">
        <p14:creationId xmlns:p14="http://schemas.microsoft.com/office/powerpoint/2010/main" val="129561231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12338737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02707217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48580256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9041229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730854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986</TotalTime>
  <Words>3902</Words>
  <Application>Microsoft Macintosh PowerPoint</Application>
  <PresentationFormat>宽屏</PresentationFormat>
  <Paragraphs>552</Paragraphs>
  <Slides>94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94</vt:i4>
      </vt:variant>
    </vt:vector>
  </HeadingPairs>
  <TitlesOfParts>
    <vt:vector size="102" baseType="lpstr">
      <vt:lpstr>KaiTi</vt:lpstr>
      <vt:lpstr>Arial</vt:lpstr>
      <vt:lpstr>Calibri</vt:lpstr>
      <vt:lpstr>Calibri Light</vt:lpstr>
      <vt:lpstr>Menlo</vt:lpstr>
      <vt:lpstr>Optima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付 碧超</cp:lastModifiedBy>
  <cp:revision>235</cp:revision>
  <dcterms:created xsi:type="dcterms:W3CDTF">2013-07-15T20:26:40Z</dcterms:created>
  <dcterms:modified xsi:type="dcterms:W3CDTF">2023-08-21T11:05:09Z</dcterms:modified>
</cp:coreProperties>
</file>

<file path=docProps/thumbnail.jpeg>
</file>